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2"/>
  </p:notesMasterIdLst>
  <p:sldIdLst>
    <p:sldId id="256" r:id="rId4"/>
    <p:sldId id="262" r:id="rId5"/>
    <p:sldId id="261" r:id="rId6"/>
    <p:sldId id="443" r:id="rId7"/>
    <p:sldId id="445" r:id="rId8"/>
    <p:sldId id="412" r:id="rId9"/>
    <p:sldId id="381" r:id="rId10"/>
    <p:sldId id="429" r:id="rId11"/>
    <p:sldId id="388" r:id="rId12"/>
    <p:sldId id="383" r:id="rId13"/>
    <p:sldId id="414" r:id="rId14"/>
    <p:sldId id="431" r:id="rId15"/>
    <p:sldId id="448" r:id="rId16"/>
    <p:sldId id="449" r:id="rId17"/>
    <p:sldId id="390" r:id="rId18"/>
    <p:sldId id="446" r:id="rId19"/>
    <p:sldId id="432" r:id="rId20"/>
    <p:sldId id="447" r:id="rId21"/>
    <p:sldId id="438" r:id="rId22"/>
    <p:sldId id="440" r:id="rId23"/>
    <p:sldId id="439" r:id="rId24"/>
    <p:sldId id="441" r:id="rId25"/>
    <p:sldId id="442" r:id="rId26"/>
    <p:sldId id="433" r:id="rId27"/>
    <p:sldId id="415" r:id="rId28"/>
    <p:sldId id="420" r:id="rId29"/>
    <p:sldId id="423" r:id="rId30"/>
    <p:sldId id="435" r:id="rId31"/>
    <p:sldId id="436" r:id="rId32"/>
    <p:sldId id="424" r:id="rId33"/>
    <p:sldId id="421" r:id="rId34"/>
    <p:sldId id="425" r:id="rId35"/>
    <p:sldId id="426" r:id="rId36"/>
    <p:sldId id="422" r:id="rId37"/>
    <p:sldId id="387" r:id="rId38"/>
    <p:sldId id="394" r:id="rId39"/>
    <p:sldId id="437" r:id="rId40"/>
    <p:sldId id="416" r:id="rId4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0" autoAdjust="0"/>
    <p:restoredTop sz="96291"/>
  </p:normalViewPr>
  <p:slideViewPr>
    <p:cSldViewPr snapToGrid="0">
      <p:cViewPr varScale="1">
        <p:scale>
          <a:sx n="118" d="100"/>
          <a:sy n="118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3F26A-CAD2-024E-A700-5BAC4FA096CE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D2292-6CD7-5B45-BC0D-FF0B0BCC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60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Close FROM </a:t>
            </a:r>
            <a:r>
              <a:rPr lang="en-US" dirty="0" err="1"/>
              <a:t>nasdaq_price</a:t>
            </a:r>
            <a:r>
              <a:rPr lang="en-US" dirty="0"/>
              <a:t> WHERE </a:t>
            </a:r>
            <a:r>
              <a:rPr lang="en-US" dirty="0" err="1"/>
              <a:t>date_format</a:t>
            </a:r>
            <a:r>
              <a:rPr lang="en-US" dirty="0"/>
              <a:t>(STR_TO_DATE(Date, '%%m/%%d/%%Y'), '%%Y-%%m-%%d') = '%s' 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D2292-6CD7-5B45-BC0D-FF0B0BCCD9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7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Close FROM </a:t>
            </a:r>
            <a:r>
              <a:rPr lang="en-US" dirty="0" err="1"/>
              <a:t>nasdaq_price</a:t>
            </a:r>
            <a:r>
              <a:rPr lang="en-US" dirty="0"/>
              <a:t> WHERE </a:t>
            </a:r>
            <a:r>
              <a:rPr lang="en-US" dirty="0" err="1"/>
              <a:t>date_format</a:t>
            </a:r>
            <a:r>
              <a:rPr lang="en-US" dirty="0"/>
              <a:t>(STR_TO_DATE(Date, '%%m/%%d/%%Y'), '%%Y-%%m-%%d') = '%s' 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D2292-6CD7-5B45-BC0D-FF0B0BCCD9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Close FROM </a:t>
            </a:r>
            <a:r>
              <a:rPr lang="en-US" dirty="0" err="1"/>
              <a:t>nasdaq_price</a:t>
            </a:r>
            <a:r>
              <a:rPr lang="en-US" dirty="0"/>
              <a:t> WHERE </a:t>
            </a:r>
            <a:r>
              <a:rPr lang="en-US" dirty="0" err="1"/>
              <a:t>date_format</a:t>
            </a:r>
            <a:r>
              <a:rPr lang="en-US" dirty="0"/>
              <a:t>(STR_TO_DATE(Date, '%%m/%%d/%%Y'), '%%Y-%%m-%%d') = '%s' 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D2292-6CD7-5B45-BC0D-FF0B0BCCD9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Close FROM </a:t>
            </a:r>
            <a:r>
              <a:rPr lang="en-US" dirty="0" err="1"/>
              <a:t>nasdaq_price</a:t>
            </a:r>
            <a:r>
              <a:rPr lang="en-US" dirty="0"/>
              <a:t> WHERE </a:t>
            </a:r>
            <a:r>
              <a:rPr lang="en-US" dirty="0" err="1"/>
              <a:t>date_format</a:t>
            </a:r>
            <a:r>
              <a:rPr lang="en-US" dirty="0"/>
              <a:t>(STR_TO_DATE(Date, '%%m/%%d/%%Y'), '%%Y-%%m-%%d') = '%s' 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D2292-6CD7-5B45-BC0D-FF0B0BCCD9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3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D2292-6CD7-5B45-BC0D-FF0B0BCCD9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1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12197005" cy="4351918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04E732-1FD2-4CA1-BE6C-FB42AFC07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83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5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3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8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43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04E732-1FD2-4CA1-BE6C-FB42AFC07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0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706" r:id="rId9"/>
    <p:sldLayoutId id="2147483705" r:id="rId10"/>
    <p:sldLayoutId id="2147483699" r:id="rId11"/>
    <p:sldLayoutId id="2147483656" r:id="rId12"/>
    <p:sldLayoutId id="2147483690" r:id="rId13"/>
    <p:sldLayoutId id="2147483707" r:id="rId14"/>
    <p:sldLayoutId id="2147483708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9" r:id="rId2"/>
    <p:sldLayoutId id="2147483710" r:id="rId3"/>
    <p:sldLayoutId id="2147483711" r:id="rId4"/>
    <p:sldLayoutId id="2147483713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Database Design for Cryptocurrencies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/>
              <a:t>By</a:t>
            </a:r>
            <a:r>
              <a:rPr lang="en-US" altLang="ko-KR" dirty="0"/>
              <a:t> </a:t>
            </a:r>
            <a:r>
              <a:rPr lang="en-US" altLang="ko-KR" dirty="0" err="1"/>
              <a:t>Qianhui</a:t>
            </a:r>
            <a:r>
              <a:rPr lang="en-US" altLang="ko-KR" dirty="0"/>
              <a:t> Lu, Shenquan Wang, </a:t>
            </a:r>
            <a:r>
              <a:rPr lang="en-US" altLang="ko-KR" dirty="0" err="1"/>
              <a:t>Yihui</a:t>
            </a:r>
            <a:r>
              <a:rPr lang="en-US" altLang="ko-KR" dirty="0"/>
              <a:t> Zhou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427" y="3415567"/>
            <a:ext cx="494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 243 – Database Management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Database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110426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Online Resources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300331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Notebook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490237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Python Packages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680143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Cleaning &amp; Coding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076421" cy="1083012"/>
            <a:chOff x="1005509" y="2053079"/>
            <a:chExt cx="1982315" cy="1083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Online Resources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10" y="2305094"/>
              <a:ext cx="1982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Quandl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Poloniex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Yahoo Finance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49" y="1803532"/>
            <a:ext cx="2076421" cy="1637010"/>
            <a:chOff x="2961536" y="1647319"/>
            <a:chExt cx="1982315" cy="16370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Jupyter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Notebook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19823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open-source web application that allows you to create and share documents that contain live code, equations, visualizations and narrative text.</a:t>
              </a: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298851" cy="2006341"/>
            <a:chOff x="4860032" y="4784968"/>
            <a:chExt cx="2194664" cy="2006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Packages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21946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below packages: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Numpy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Pickle,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Quandl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Plotly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Sqlalchemy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(create engine)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Pymysql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AA874D-E048-484A-9240-BA9A4C9766B1}"/>
              </a:ext>
            </a:extLst>
          </p:cNvPr>
          <p:cNvSpPr txBox="1"/>
          <p:nvPr/>
        </p:nvSpPr>
        <p:spPr>
          <a:xfrm>
            <a:off x="9122978" y="3929883"/>
            <a:ext cx="2076421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Cleaning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to handle zeros in  the dataset?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to convert Altcoins prices to USD?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API helper function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Create-engine</a:t>
            </a: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Isosceles Triangle 51">
            <a:extLst>
              <a:ext uri="{FF2B5EF4-FFF2-40B4-BE49-F238E27FC236}">
                <a16:creationId xmlns:a16="http://schemas.microsoft.com/office/drawing/2014/main" id="{822106B9-F9E6-4AEE-8619-20B475CB5AE5}"/>
              </a:ext>
            </a:extLst>
          </p:cNvPr>
          <p:cNvSpPr/>
          <p:nvPr/>
        </p:nvSpPr>
        <p:spPr>
          <a:xfrm>
            <a:off x="2365073" y="444578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72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Demonstration </a:t>
            </a:r>
          </a:p>
        </p:txBody>
      </p:sp>
    </p:spTree>
    <p:extLst>
      <p:ext uri="{BB962C8B-B14F-4D97-AF65-F5344CB8AC3E}">
        <p14:creationId xmlns:p14="http://schemas.microsoft.com/office/powerpoint/2010/main" val="13268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110426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Select Technology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300331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Notebook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490237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Python Packages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680143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Cleaning &amp; Coding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463930" cy="1452344"/>
            <a:chOff x="1005509" y="2053079"/>
            <a:chExt cx="2352261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Candidates: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09" y="2305094"/>
              <a:ext cx="2352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HTML: MySQL password hashing has been updated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PHP: server-side, not dynamic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Stored Procedure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GUI </a:t>
              </a: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(winner!)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50" y="1803532"/>
            <a:ext cx="2188919" cy="898346"/>
            <a:chOff x="2961536" y="1647319"/>
            <a:chExt cx="2089714" cy="8983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GUI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2089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Understand what we want/ don’t want to query for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Sketch layout</a:t>
              </a: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298851" cy="2006341"/>
            <a:chOff x="4860032" y="4784968"/>
            <a:chExt cx="2194664" cy="2006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Packages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21946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below packages: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Pymysql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Messagebox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122979" y="3745217"/>
            <a:ext cx="2298850" cy="2400657"/>
            <a:chOff x="6816059" y="3080702"/>
            <a:chExt cx="2194663" cy="29047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3080702"/>
              <a:ext cx="2194663" cy="2904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Cleaning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 up date format with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str_to_date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date_format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date format: upper vs lower case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Lessons Learned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GUI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Error handling with separate variable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SQL in Python: % and %%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59" y="4631223"/>
              <a:ext cx="1982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ECA77908-E935-E246-8964-87F55920C272}"/>
              </a:ext>
            </a:extLst>
          </p:cNvPr>
          <p:cNvSpPr/>
          <p:nvPr/>
        </p:nvSpPr>
        <p:spPr>
          <a:xfrm>
            <a:off x="2323878" y="4328128"/>
            <a:ext cx="425455" cy="33637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393A9E-465C-B44A-8823-0BF84436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947011" cy="724247"/>
          </a:xfrm>
        </p:spPr>
        <p:txBody>
          <a:bodyPr/>
          <a:lstStyle/>
          <a:p>
            <a:r>
              <a:rPr lang="en-US" dirty="0"/>
              <a:t>Build Graphical User Interface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94AF691-81CB-B247-A8F5-EDD92C489695}"/>
              </a:ext>
            </a:extLst>
          </p:cNvPr>
          <p:cNvSpPr/>
          <p:nvPr/>
        </p:nvSpPr>
        <p:spPr>
          <a:xfrm>
            <a:off x="598714" y="1806342"/>
            <a:ext cx="2884715" cy="470847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7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110426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Select Technology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300331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Notebook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490237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Python Packages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680143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Cleaning &amp; Coding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463930" cy="1452344"/>
            <a:chOff x="1005509" y="2053079"/>
            <a:chExt cx="2352261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Candidates: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09" y="2305094"/>
              <a:ext cx="2352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HTML: MySQL password hashing has been updated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PHP: server-side, not dynamic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Stored Procedure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GUI </a:t>
              </a: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(winner!)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50" y="1803532"/>
            <a:ext cx="2188919" cy="898346"/>
            <a:chOff x="2961536" y="1647319"/>
            <a:chExt cx="2089714" cy="8983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GUI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2089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Understand what we want/ don’t want to query for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Sketch layout</a:t>
              </a: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298851" cy="2006341"/>
            <a:chOff x="4860032" y="4784968"/>
            <a:chExt cx="2194664" cy="2006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Packages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21946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below packages: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Pymysql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Messagebox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122979" y="3745217"/>
            <a:ext cx="2298850" cy="2400657"/>
            <a:chOff x="6816059" y="3080702"/>
            <a:chExt cx="2194663" cy="29047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3080702"/>
              <a:ext cx="2194663" cy="2904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Cleaning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 up date format with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str_to_date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date_format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date format: upper vs lower case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Lessons Learned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GUI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Error handling with separate variable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SQL in Python: % and %%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59" y="4631223"/>
              <a:ext cx="1982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ECA77908-E935-E246-8964-87F55920C272}"/>
              </a:ext>
            </a:extLst>
          </p:cNvPr>
          <p:cNvSpPr/>
          <p:nvPr/>
        </p:nvSpPr>
        <p:spPr>
          <a:xfrm>
            <a:off x="2323878" y="4328128"/>
            <a:ext cx="425455" cy="33637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393A9E-465C-B44A-8823-0BF84436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947011" cy="724247"/>
          </a:xfrm>
        </p:spPr>
        <p:txBody>
          <a:bodyPr/>
          <a:lstStyle/>
          <a:p>
            <a:r>
              <a:rPr lang="en-US" dirty="0"/>
              <a:t>Build Graphical User Interface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6F08C05-174A-9E49-BDA6-52EE5071D422}"/>
              </a:ext>
            </a:extLst>
          </p:cNvPr>
          <p:cNvSpPr/>
          <p:nvPr/>
        </p:nvSpPr>
        <p:spPr>
          <a:xfrm>
            <a:off x="3396342" y="1523999"/>
            <a:ext cx="2764972" cy="496388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8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4DDD6-A3F4-4A1B-97B9-AF00D79BA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Entity Relationship Diagram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266BF-D67E-494D-A2D3-466ACD5D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30" y="1197132"/>
            <a:ext cx="8025580" cy="542138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7EA590-E78D-6C44-BC9C-341E3B599FC7}"/>
              </a:ext>
            </a:extLst>
          </p:cNvPr>
          <p:cNvSpPr/>
          <p:nvPr/>
        </p:nvSpPr>
        <p:spPr>
          <a:xfrm>
            <a:off x="3755570" y="1676400"/>
            <a:ext cx="1894114" cy="252548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5F60F-1D70-5D43-A943-B8447013243F}"/>
              </a:ext>
            </a:extLst>
          </p:cNvPr>
          <p:cNvSpPr txBox="1"/>
          <p:nvPr/>
        </p:nvSpPr>
        <p:spPr>
          <a:xfrm>
            <a:off x="0" y="1197132"/>
            <a:ext cx="359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Flash back to ERD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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5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8857" y="315982"/>
            <a:ext cx="11190513" cy="724247"/>
          </a:xfrm>
        </p:spPr>
        <p:txBody>
          <a:bodyPr/>
          <a:lstStyle/>
          <a:p>
            <a:r>
              <a:rPr lang="en-US" dirty="0"/>
              <a:t>Query – </a:t>
            </a:r>
            <a:r>
              <a:rPr lang="en-US" sz="4000" dirty="0"/>
              <a:t>what we want/don’t want to know</a:t>
            </a: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A1E72692-B716-4F8E-99FF-9FAE1D701949}"/>
              </a:ext>
            </a:extLst>
          </p:cNvPr>
          <p:cNvSpPr/>
          <p:nvPr/>
        </p:nvSpPr>
        <p:spPr>
          <a:xfrm>
            <a:off x="5303912" y="3155513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DF0607-77F4-4AED-A82C-1D5B3BBCAD25}"/>
              </a:ext>
            </a:extLst>
          </p:cNvPr>
          <p:cNvGrpSpPr/>
          <p:nvPr/>
        </p:nvGrpSpPr>
        <p:grpSpPr>
          <a:xfrm>
            <a:off x="4508529" y="2520415"/>
            <a:ext cx="3174943" cy="2854373"/>
            <a:chOff x="4667572" y="2691674"/>
            <a:chExt cx="2852682" cy="2564650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4F6C361E-50E9-4326-B1B0-A278F9080CB2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232F9884-8404-482A-9920-5FC0D5ED5FD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3FF19796-F4CD-4D30-A629-82CD475EABB8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DE2D622-413B-41EE-8946-20DE54678BDF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6B3CC3CF-104E-4D5F-9ECB-26E15F3070AB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4D59EC35-417D-4C88-A297-BD814B126F72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8728074A-D4E0-4522-8D60-C2DFD43A78BD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44">
            <a:extLst>
              <a:ext uri="{FF2B5EF4-FFF2-40B4-BE49-F238E27FC236}">
                <a16:creationId xmlns:a16="http://schemas.microsoft.com/office/drawing/2014/main" id="{413B19D4-C051-494C-B92A-056BC9E4C192}"/>
              </a:ext>
            </a:extLst>
          </p:cNvPr>
          <p:cNvGrpSpPr/>
          <p:nvPr/>
        </p:nvGrpSpPr>
        <p:grpSpPr>
          <a:xfrm>
            <a:off x="7007400" y="1783591"/>
            <a:ext cx="3475732" cy="916671"/>
            <a:chOff x="302738" y="4401667"/>
            <a:chExt cx="3619748" cy="916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11B500-6328-4C44-B654-2B3402D6EE4C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BTC Volume in Different Currencies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EEF36-BB42-4EAB-BC75-EDA80D56323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BTC trading volume information can help us understand the liquidity of BTC in different markets and help us shape investment decisions.</a:t>
              </a: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CF78E8EA-9048-49FA-8342-A52EE62D85A0}"/>
              </a:ext>
            </a:extLst>
          </p:cNvPr>
          <p:cNvGrpSpPr/>
          <p:nvPr/>
        </p:nvGrpSpPr>
        <p:grpSpPr>
          <a:xfrm>
            <a:off x="7776353" y="3511303"/>
            <a:ext cx="3618477" cy="916671"/>
            <a:chOff x="602706" y="4401667"/>
            <a:chExt cx="2826253" cy="9166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13DC8-E39A-4537-AEA7-A7FDD202671B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Alternative Coin Performance in USD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4C6DF7-C66F-4B98-9472-CC6E0A242AE1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want to query for alternative coin performance to explore other cryptocurrency investment options and diversify our portfolio.</a:t>
              </a:r>
            </a:p>
          </p:txBody>
        </p:sp>
      </p:grpSp>
      <p:grpSp>
        <p:nvGrpSpPr>
          <p:cNvPr id="27" name="Group 60">
            <a:extLst>
              <a:ext uri="{FF2B5EF4-FFF2-40B4-BE49-F238E27FC236}">
                <a16:creationId xmlns:a16="http://schemas.microsoft.com/office/drawing/2014/main" id="{62690C0C-9C2E-4B48-AB9E-713B93A5A67B}"/>
              </a:ext>
            </a:extLst>
          </p:cNvPr>
          <p:cNvGrpSpPr/>
          <p:nvPr/>
        </p:nvGrpSpPr>
        <p:grpSpPr>
          <a:xfrm>
            <a:off x="7007400" y="5239016"/>
            <a:ext cx="3475732" cy="1101337"/>
            <a:chOff x="302738" y="4401667"/>
            <a:chExt cx="3619748" cy="11013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5DF0F0-793C-464C-90FF-E880A754A4A1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Stock Market Performance in USD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D4BCA4-6ED6-4D33-AF0E-FAD9E150C589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want to query for the stock market performance so that we can use as benchmark to compare with cryptocurrency performance based on the macro economy scale.</a:t>
              </a:r>
            </a:p>
          </p:txBody>
        </p:sp>
      </p:grpSp>
      <p:grpSp>
        <p:nvGrpSpPr>
          <p:cNvPr id="30" name="Group 63">
            <a:extLst>
              <a:ext uri="{FF2B5EF4-FFF2-40B4-BE49-F238E27FC236}">
                <a16:creationId xmlns:a16="http://schemas.microsoft.com/office/drawing/2014/main" id="{726F1023-9B92-4308-A1BE-D5DA496B32C8}"/>
              </a:ext>
            </a:extLst>
          </p:cNvPr>
          <p:cNvGrpSpPr/>
          <p:nvPr/>
        </p:nvGrpSpPr>
        <p:grpSpPr>
          <a:xfrm>
            <a:off x="1684164" y="1783591"/>
            <a:ext cx="3475732" cy="916671"/>
            <a:chOff x="302738" y="4401667"/>
            <a:chExt cx="3619748" cy="9166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8FDC3-55DE-46E7-A9CC-610481421334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BTC Price in Different Currencies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D8ABA-6C8B-4F57-A5CB-AA57D5D959F3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Bitcoin is the most widely held cryptocurrency. We want to know how BTC price fluctuates at different times in different currencies. </a:t>
              </a:r>
            </a:p>
          </p:txBody>
        </p:sp>
      </p:grpSp>
      <p:grpSp>
        <p:nvGrpSpPr>
          <p:cNvPr id="33" name="Group 66">
            <a:extLst>
              <a:ext uri="{FF2B5EF4-FFF2-40B4-BE49-F238E27FC236}">
                <a16:creationId xmlns:a16="http://schemas.microsoft.com/office/drawing/2014/main" id="{E03E00E5-2F2A-49C5-BD7F-6357DB72160D}"/>
              </a:ext>
            </a:extLst>
          </p:cNvPr>
          <p:cNvGrpSpPr/>
          <p:nvPr/>
        </p:nvGrpSpPr>
        <p:grpSpPr>
          <a:xfrm>
            <a:off x="814755" y="3511303"/>
            <a:ext cx="3637734" cy="1286003"/>
            <a:chOff x="602706" y="4401667"/>
            <a:chExt cx="2826253" cy="12860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D2840A-6C2F-4C6B-94B8-5E24D7F2FCC6}"/>
                </a:ext>
              </a:extLst>
            </p:cNvPr>
            <p:cNvSpPr txBox="1"/>
            <p:nvPr/>
          </p:nvSpPr>
          <p:spPr>
            <a:xfrm>
              <a:off x="602706" y="4401667"/>
              <a:ext cx="2826253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Trends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D4AB38-2073-4F57-9EE4-E121EDC4DE8F}"/>
                </a:ext>
              </a:extLst>
            </p:cNvPr>
            <p:cNvSpPr txBox="1"/>
            <p:nvPr/>
          </p:nvSpPr>
          <p:spPr>
            <a:xfrm>
              <a:off x="847750" y="4672007"/>
              <a:ext cx="2581209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don’t want to use query to show price trends because trends are hard to visualize from a bunch of data points and can be better studied in charts.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69">
            <a:extLst>
              <a:ext uri="{FF2B5EF4-FFF2-40B4-BE49-F238E27FC236}">
                <a16:creationId xmlns:a16="http://schemas.microsoft.com/office/drawing/2014/main" id="{855A1834-08B5-4B6A-AF01-8500AE3332AB}"/>
              </a:ext>
            </a:extLst>
          </p:cNvPr>
          <p:cNvGrpSpPr/>
          <p:nvPr/>
        </p:nvGrpSpPr>
        <p:grpSpPr>
          <a:xfrm>
            <a:off x="1684164" y="5239016"/>
            <a:ext cx="3475732" cy="916671"/>
            <a:chOff x="302738" y="4401667"/>
            <a:chExt cx="3619748" cy="9166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D48275-BCF9-45A0-803C-7864BCE46C72}"/>
                </a:ext>
              </a:extLst>
            </p:cNvPr>
            <p:cNvSpPr txBox="1"/>
            <p:nvPr/>
          </p:nvSpPr>
          <p:spPr>
            <a:xfrm>
              <a:off x="302738" y="4401667"/>
              <a:ext cx="3619748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BTC Price in USD in details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E7C644-65CB-42A0-9782-3150AABC6B6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want to query for BTC high, low, open and close prices to understand and mitigate investment volatility.</a:t>
              </a:r>
            </a:p>
          </p:txBody>
        </p:sp>
      </p:grpSp>
      <p:sp>
        <p:nvSpPr>
          <p:cNvPr id="3" name="Multiply 2">
            <a:extLst>
              <a:ext uri="{FF2B5EF4-FFF2-40B4-BE49-F238E27FC236}">
                <a16:creationId xmlns:a16="http://schemas.microsoft.com/office/drawing/2014/main" id="{0440C676-27B5-5341-9CF3-BE9CA546F9F3}"/>
              </a:ext>
            </a:extLst>
          </p:cNvPr>
          <p:cNvSpPr/>
          <p:nvPr/>
        </p:nvSpPr>
        <p:spPr>
          <a:xfrm>
            <a:off x="4434800" y="3734939"/>
            <a:ext cx="482885" cy="41647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CF30E-0410-A745-87FF-3299CD6A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65" y="2538931"/>
            <a:ext cx="410860" cy="4108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2B6F69-2EC7-B94B-AE80-7A80466F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53" y="2496291"/>
            <a:ext cx="410860" cy="4108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84EC461-30A4-A04E-BFBB-EE9259E6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53" y="5011847"/>
            <a:ext cx="410860" cy="4108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09C97D7-2791-9441-999E-340A7124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65" y="4977800"/>
            <a:ext cx="410860" cy="410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CC6D4-7971-6242-9D64-B9C99E9062F4}"/>
              </a:ext>
            </a:extLst>
          </p:cNvPr>
          <p:cNvSpPr txBox="1"/>
          <p:nvPr/>
        </p:nvSpPr>
        <p:spPr>
          <a:xfrm>
            <a:off x="5701066" y="3529134"/>
            <a:ext cx="870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Time Series Data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1095402-FE15-6C4F-80FE-D6DBF964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31" y="3741712"/>
            <a:ext cx="410860" cy="4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110426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Select Technology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300331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Notebook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490237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Python Packages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680143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Cleaning &amp; Coding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463930" cy="1452344"/>
            <a:chOff x="1005509" y="2053079"/>
            <a:chExt cx="2352261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Candidates: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09" y="2305094"/>
              <a:ext cx="2352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HTML: MySQL password hashing has been updated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PHP: server-side, not dynamic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Stored Procedure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GUI </a:t>
              </a: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(winner!)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50" y="1803532"/>
            <a:ext cx="2188919" cy="898346"/>
            <a:chOff x="2961536" y="1647319"/>
            <a:chExt cx="2089714" cy="8983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GUI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2089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Understand what we want/ don’t want to query for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Sketch layout</a:t>
              </a: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298851" cy="2006341"/>
            <a:chOff x="4860032" y="4784968"/>
            <a:chExt cx="2194664" cy="2006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Packages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21946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below packages: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Pymysql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Messagebox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122979" y="3745217"/>
            <a:ext cx="2298850" cy="2400657"/>
            <a:chOff x="6816059" y="3080702"/>
            <a:chExt cx="2194663" cy="29047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3080702"/>
              <a:ext cx="2194663" cy="2904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Cleaning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 up date format with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str_to_date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date_format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date format: upper vs lower case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Lessons Learned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GUI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Error handling with separate variable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SQL in Python: % and %%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59" y="4631223"/>
              <a:ext cx="1982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ECA77908-E935-E246-8964-87F55920C272}"/>
              </a:ext>
            </a:extLst>
          </p:cNvPr>
          <p:cNvSpPr/>
          <p:nvPr/>
        </p:nvSpPr>
        <p:spPr>
          <a:xfrm>
            <a:off x="2323878" y="4328128"/>
            <a:ext cx="425455" cy="33637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393A9E-465C-B44A-8823-0BF84436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947011" cy="724247"/>
          </a:xfrm>
        </p:spPr>
        <p:txBody>
          <a:bodyPr/>
          <a:lstStyle/>
          <a:p>
            <a:r>
              <a:rPr lang="en-US" dirty="0"/>
              <a:t>Build Graphical User Interface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6F08C05-174A-9E49-BDA6-52EE5071D422}"/>
              </a:ext>
            </a:extLst>
          </p:cNvPr>
          <p:cNvSpPr/>
          <p:nvPr/>
        </p:nvSpPr>
        <p:spPr>
          <a:xfrm>
            <a:off x="3396342" y="1523999"/>
            <a:ext cx="2764972" cy="496388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F93A8CA-453A-4940-ABF1-8A34D62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76" y="1290573"/>
            <a:ext cx="6934200" cy="556742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GUI Introduction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24D3403-D376-7747-999A-50FFDA038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61142"/>
              </p:ext>
            </p:extLst>
          </p:nvPr>
        </p:nvGraphicFramePr>
        <p:xfrm>
          <a:off x="61875" y="1290573"/>
          <a:ext cx="6349810" cy="315079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33436">
                  <a:extLst>
                    <a:ext uri="{9D8B030D-6E8A-4147-A177-3AD203B41FA5}">
                      <a16:colId xmlns:a16="http://schemas.microsoft.com/office/drawing/2014/main" val="2566810340"/>
                    </a:ext>
                  </a:extLst>
                </a:gridCol>
                <a:gridCol w="4068798">
                  <a:extLst>
                    <a:ext uri="{9D8B030D-6E8A-4147-A177-3AD203B41FA5}">
                      <a16:colId xmlns:a16="http://schemas.microsoft.com/office/drawing/2014/main" val="3638005307"/>
                    </a:ext>
                  </a:extLst>
                </a:gridCol>
                <a:gridCol w="1147576">
                  <a:extLst>
                    <a:ext uri="{9D8B030D-6E8A-4147-A177-3AD203B41FA5}">
                      <a16:colId xmlns:a16="http://schemas.microsoft.com/office/drawing/2014/main" val="3564989705"/>
                    </a:ext>
                  </a:extLst>
                </a:gridCol>
              </a:tblGrid>
              <a:tr h="394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Title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Bitcoin Price Database Interface Guide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324162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Comments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Welcome / User guide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65461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Date of price lookup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3519620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BTC price in (EUR; GBP; USD)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0627690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BTC volume in (EUR; GBP; USD)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3746176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BTC in USD details (high; low; open; close)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327874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Stock market performance in USD (NASDAQ; S&amp;P500)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690313"/>
                  </a:ext>
                </a:extLst>
              </a:tr>
              <a:tr h="425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ALT Coin in USD (ETH;LTC;XRP;ETC;STR;DASH;SC;XMR;XEM)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7235237"/>
                  </a:ext>
                </a:extLst>
              </a:tr>
              <a:tr h="332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Action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Submit query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7300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16BD019C-5200-0D46-8E35-7781E934D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" r="288"/>
          <a:stretch/>
        </p:blipFill>
        <p:spPr>
          <a:xfrm>
            <a:off x="6477001" y="1290572"/>
            <a:ext cx="5714999" cy="524396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646F74-C04D-7341-BDD7-CCC67489C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32273"/>
              </p:ext>
            </p:extLst>
          </p:nvPr>
        </p:nvGraphicFramePr>
        <p:xfrm>
          <a:off x="12614" y="4570488"/>
          <a:ext cx="6388185" cy="196405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65932">
                  <a:extLst>
                    <a:ext uri="{9D8B030D-6E8A-4147-A177-3AD203B41FA5}">
                      <a16:colId xmlns:a16="http://schemas.microsoft.com/office/drawing/2014/main" val="2797473106"/>
                    </a:ext>
                  </a:extLst>
                </a:gridCol>
                <a:gridCol w="4152546">
                  <a:extLst>
                    <a:ext uri="{9D8B030D-6E8A-4147-A177-3AD203B41FA5}">
                      <a16:colId xmlns:a16="http://schemas.microsoft.com/office/drawing/2014/main" val="2875543696"/>
                    </a:ext>
                  </a:extLst>
                </a:gridCol>
                <a:gridCol w="1269707">
                  <a:extLst>
                    <a:ext uri="{9D8B030D-6E8A-4147-A177-3AD203B41FA5}">
                      <a16:colId xmlns:a16="http://schemas.microsoft.com/office/drawing/2014/main" val="1301144830"/>
                    </a:ext>
                  </a:extLst>
                </a:gridCol>
              </a:tblGrid>
              <a:tr h="31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Popup Window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Query Result of Price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MySQL output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282206"/>
                  </a:ext>
                </a:extLst>
              </a:tr>
              <a:tr h="31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Feedback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Query status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MySQL output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112411"/>
                  </a:ext>
                </a:extLst>
              </a:tr>
              <a:tr h="31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Comments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Save results 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0600633"/>
                  </a:ext>
                </a:extLst>
              </a:tr>
              <a:tr h="31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Input</a:t>
                      </a:r>
                      <a:endParaRPr lang="en-US" sz="12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User input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4415275"/>
                  </a:ext>
                </a:extLst>
              </a:tr>
              <a:tr h="31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kern="1200" dirty="0">
                          <a:effectLst/>
                        </a:rPr>
                        <a:t>Action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Save button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7966116"/>
                  </a:ext>
                </a:extLst>
              </a:tr>
              <a:tr h="317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Comments</a:t>
                      </a:r>
                      <a:endParaRPr lang="en-US" sz="1200" b="0" i="0" u="none" strike="noStrike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Thanks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37920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AE2417A-0A55-5041-9881-AA12D7AA2865}"/>
              </a:ext>
            </a:extLst>
          </p:cNvPr>
          <p:cNvSpPr/>
          <p:nvPr/>
        </p:nvSpPr>
        <p:spPr>
          <a:xfrm>
            <a:off x="6411685" y="1257914"/>
            <a:ext cx="5780315" cy="5436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-Shape 2">
            <a:extLst>
              <a:ext uri="{FF2B5EF4-FFF2-40B4-BE49-F238E27FC236}">
                <a16:creationId xmlns:a16="http://schemas.microsoft.com/office/drawing/2014/main" id="{4BC5D10F-C964-4D2B-96E3-ACD6D971ECE8}"/>
              </a:ext>
            </a:extLst>
          </p:cNvPr>
          <p:cNvSpPr/>
          <p:nvPr/>
        </p:nvSpPr>
        <p:spPr>
          <a:xfrm rot="10800000">
            <a:off x="1005590" y="4276302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-Shape 2">
            <a:extLst>
              <a:ext uri="{FF2B5EF4-FFF2-40B4-BE49-F238E27FC236}">
                <a16:creationId xmlns:a16="http://schemas.microsoft.com/office/drawing/2014/main" id="{2236167F-039D-42CA-B69B-A717A7F634A4}"/>
              </a:ext>
            </a:extLst>
          </p:cNvPr>
          <p:cNvSpPr/>
          <p:nvPr/>
        </p:nvSpPr>
        <p:spPr>
          <a:xfrm rot="10800000">
            <a:off x="3691192" y="3475969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-Shape 2">
            <a:extLst>
              <a:ext uri="{FF2B5EF4-FFF2-40B4-BE49-F238E27FC236}">
                <a16:creationId xmlns:a16="http://schemas.microsoft.com/office/drawing/2014/main" id="{67DB8D24-AF49-4A9E-869D-B195417959A0}"/>
              </a:ext>
            </a:extLst>
          </p:cNvPr>
          <p:cNvSpPr/>
          <p:nvPr/>
        </p:nvSpPr>
        <p:spPr>
          <a:xfrm rot="10800000">
            <a:off x="6376794" y="2675636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-Shape 2">
            <a:extLst>
              <a:ext uri="{FF2B5EF4-FFF2-40B4-BE49-F238E27FC236}">
                <a16:creationId xmlns:a16="http://schemas.microsoft.com/office/drawing/2014/main" id="{D0B6E8A1-6F6D-462E-8979-1CABDD35E108}"/>
              </a:ext>
            </a:extLst>
          </p:cNvPr>
          <p:cNvSpPr/>
          <p:nvPr/>
        </p:nvSpPr>
        <p:spPr>
          <a:xfrm rot="10800000">
            <a:off x="9062396" y="1875303"/>
            <a:ext cx="1855486" cy="1855485"/>
          </a:xfrm>
          <a:custGeom>
            <a:avLst/>
            <a:gdLst/>
            <a:ahLst/>
            <a:cxnLst/>
            <a:rect l="l" t="t" r="r" b="b"/>
            <a:pathLst>
              <a:path w="1639462" h="1639461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A36A-FACE-4B96-9284-96047F67BA25}"/>
              </a:ext>
            </a:extLst>
          </p:cNvPr>
          <p:cNvSpPr txBox="1"/>
          <p:nvPr/>
        </p:nvSpPr>
        <p:spPr>
          <a:xfrm rot="18900000">
            <a:off x="967766" y="5110426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Select Technology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1467B-EDC2-4A0A-B1B3-9082EDB29591}"/>
              </a:ext>
            </a:extLst>
          </p:cNvPr>
          <p:cNvSpPr txBox="1"/>
          <p:nvPr/>
        </p:nvSpPr>
        <p:spPr>
          <a:xfrm rot="18900000">
            <a:off x="3659699" y="4300331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Notebook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3138C-81DB-44E9-AF31-9E1F0CF6B89D}"/>
              </a:ext>
            </a:extLst>
          </p:cNvPr>
          <p:cNvSpPr txBox="1"/>
          <p:nvPr/>
        </p:nvSpPr>
        <p:spPr>
          <a:xfrm rot="18900000">
            <a:off x="6351632" y="3490237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Python Packages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374-3309-4E4B-A6B0-C0419CD31F8B}"/>
              </a:ext>
            </a:extLst>
          </p:cNvPr>
          <p:cNvSpPr txBox="1"/>
          <p:nvPr/>
        </p:nvSpPr>
        <p:spPr>
          <a:xfrm rot="18900000">
            <a:off x="9043564" y="2680143"/>
            <a:ext cx="16212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Cleaning &amp; Coding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49D9C1E9-9D38-4F7A-A4DF-7B5A8A1C5E90}"/>
              </a:ext>
            </a:extLst>
          </p:cNvPr>
          <p:cNvGrpSpPr/>
          <p:nvPr/>
        </p:nvGrpSpPr>
        <p:grpSpPr>
          <a:xfrm>
            <a:off x="909122" y="2599817"/>
            <a:ext cx="2463930" cy="1452344"/>
            <a:chOff x="1005509" y="2053079"/>
            <a:chExt cx="2352261" cy="14523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660F4B-19D4-4EF0-A040-DA8F3F904E8C}"/>
                </a:ext>
              </a:extLst>
            </p:cNvPr>
            <p:cNvSpPr txBox="1"/>
            <p:nvPr/>
          </p:nvSpPr>
          <p:spPr>
            <a:xfrm>
              <a:off x="1005509" y="205307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Candidates: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C69D35-5C27-479E-BFB1-45BCE54F514C}"/>
                </a:ext>
              </a:extLst>
            </p:cNvPr>
            <p:cNvSpPr txBox="1"/>
            <p:nvPr/>
          </p:nvSpPr>
          <p:spPr>
            <a:xfrm>
              <a:off x="1005509" y="2305094"/>
              <a:ext cx="2352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HTML: MySQL password hashing has been updated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PHP: server-side, not dynamic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Stored Procedure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GUI </a:t>
              </a: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(winner!)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:a16="http://schemas.microsoft.com/office/drawing/2014/main" id="{A14BBD88-1175-45E9-A039-A2A86C7F9489}"/>
              </a:ext>
            </a:extLst>
          </p:cNvPr>
          <p:cNvGrpSpPr/>
          <p:nvPr/>
        </p:nvGrpSpPr>
        <p:grpSpPr>
          <a:xfrm>
            <a:off x="3673250" y="1803532"/>
            <a:ext cx="2188919" cy="898346"/>
            <a:chOff x="2961536" y="1647319"/>
            <a:chExt cx="2089714" cy="8983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F9CB2-4E31-404B-909C-D2C4502D0E11}"/>
                </a:ext>
              </a:extLst>
            </p:cNvPr>
            <p:cNvSpPr txBox="1"/>
            <p:nvPr/>
          </p:nvSpPr>
          <p:spPr>
            <a:xfrm>
              <a:off x="2961536" y="1647319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 GUI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9F39B-342E-433E-ADE7-938978BE2FC9}"/>
                </a:ext>
              </a:extLst>
            </p:cNvPr>
            <p:cNvSpPr txBox="1"/>
            <p:nvPr/>
          </p:nvSpPr>
          <p:spPr>
            <a:xfrm>
              <a:off x="2961537" y="1899334"/>
              <a:ext cx="2089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6"/>
                  </a:solidFill>
                  <a:cs typeface="Arial" pitchFamily="34" charset="0"/>
                </a:rPr>
                <a:t>Understand what we want/ don’t want to query for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Sketch layout</a:t>
              </a: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D9B38F-D4D5-41ED-90F7-5D202D51674F}"/>
              </a:ext>
            </a:extLst>
          </p:cNvPr>
          <p:cNvGrpSpPr/>
          <p:nvPr/>
        </p:nvGrpSpPr>
        <p:grpSpPr>
          <a:xfrm>
            <a:off x="6437376" y="4693531"/>
            <a:ext cx="2298851" cy="2006341"/>
            <a:chOff x="4860032" y="4784968"/>
            <a:chExt cx="2194664" cy="2006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55935D-EC47-4FEC-8EBE-56CF8A39990F}"/>
                </a:ext>
              </a:extLst>
            </p:cNvPr>
            <p:cNvSpPr txBox="1"/>
            <p:nvPr/>
          </p:nvSpPr>
          <p:spPr>
            <a:xfrm>
              <a:off x="4860032" y="4784968"/>
              <a:ext cx="19823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 Packages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F5870-DBFD-433A-86F3-A9CAE0138A88}"/>
                </a:ext>
              </a:extLst>
            </p:cNvPr>
            <p:cNvSpPr txBox="1"/>
            <p:nvPr/>
          </p:nvSpPr>
          <p:spPr>
            <a:xfrm>
              <a:off x="4860033" y="5036983"/>
              <a:ext cx="21946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below packages: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Tkinter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Pymysql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Messagebox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E184206B-CB0F-49BA-8986-930BE4749452}"/>
              </a:ext>
            </a:extLst>
          </p:cNvPr>
          <p:cNvGrpSpPr/>
          <p:nvPr/>
        </p:nvGrpSpPr>
        <p:grpSpPr>
          <a:xfrm>
            <a:off x="9122979" y="3745217"/>
            <a:ext cx="2298850" cy="2400657"/>
            <a:chOff x="6816059" y="3080702"/>
            <a:chExt cx="2194663" cy="29047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A874D-E048-484A-9240-BA9A4C9766B1}"/>
                </a:ext>
              </a:extLst>
            </p:cNvPr>
            <p:cNvSpPr txBox="1"/>
            <p:nvPr/>
          </p:nvSpPr>
          <p:spPr>
            <a:xfrm>
              <a:off x="6816059" y="3080702"/>
              <a:ext cx="2194663" cy="29047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Cleaning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Clean up date format with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str_to_date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date_format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 date format: upper vs lower case</a:t>
              </a: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Lessons Learned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GUI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Error handling with separate variable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Writing SQL in Python: % and %%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3CCEF8-7D80-49E6-8D4D-B64D92824161}"/>
                </a:ext>
              </a:extLst>
            </p:cNvPr>
            <p:cNvSpPr txBox="1"/>
            <p:nvPr/>
          </p:nvSpPr>
          <p:spPr>
            <a:xfrm>
              <a:off x="6816059" y="4631223"/>
              <a:ext cx="1982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383EEB39-2697-4E82-BFE9-433FBC10DCA5}"/>
              </a:ext>
            </a:extLst>
          </p:cNvPr>
          <p:cNvSpPr/>
          <p:nvPr/>
        </p:nvSpPr>
        <p:spPr>
          <a:xfrm>
            <a:off x="5085530" y="3605473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F1555631-C1D1-40F1-B0ED-87C7264FE775}"/>
              </a:ext>
            </a:extLst>
          </p:cNvPr>
          <p:cNvSpPr/>
          <p:nvPr/>
        </p:nvSpPr>
        <p:spPr>
          <a:xfrm>
            <a:off x="10484698" y="19913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049A73B7-E1BE-4723-8C84-DFAD9613B9C1}"/>
              </a:ext>
            </a:extLst>
          </p:cNvPr>
          <p:cNvSpPr/>
          <p:nvPr/>
        </p:nvSpPr>
        <p:spPr>
          <a:xfrm>
            <a:off x="7761572" y="28156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rapezoid 13">
            <a:extLst>
              <a:ext uri="{FF2B5EF4-FFF2-40B4-BE49-F238E27FC236}">
                <a16:creationId xmlns:a16="http://schemas.microsoft.com/office/drawing/2014/main" id="{ECA77908-E935-E246-8964-87F55920C272}"/>
              </a:ext>
            </a:extLst>
          </p:cNvPr>
          <p:cNvSpPr/>
          <p:nvPr/>
        </p:nvSpPr>
        <p:spPr>
          <a:xfrm>
            <a:off x="2323878" y="4328128"/>
            <a:ext cx="425455" cy="33637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393A9E-465C-B44A-8823-0BF844362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947011" cy="724247"/>
          </a:xfrm>
        </p:spPr>
        <p:txBody>
          <a:bodyPr/>
          <a:lstStyle/>
          <a:p>
            <a:r>
              <a:rPr lang="en-US" dirty="0"/>
              <a:t>Build Graphical User Interface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EC849A5-BEDA-3444-A69F-8D7F135AE889}"/>
              </a:ext>
            </a:extLst>
          </p:cNvPr>
          <p:cNvSpPr/>
          <p:nvPr/>
        </p:nvSpPr>
        <p:spPr>
          <a:xfrm>
            <a:off x="8850086" y="1426029"/>
            <a:ext cx="3015343" cy="5072742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9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A701-6DAC-9E49-9347-815D183B9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9604638" cy="724247"/>
          </a:xfrm>
        </p:spPr>
        <p:txBody>
          <a:bodyPr/>
          <a:lstStyle/>
          <a:p>
            <a:r>
              <a:rPr lang="en-US" dirty="0"/>
              <a:t>Database User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DBC11-13E8-E947-8009-BEED1C03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2" y="1293053"/>
            <a:ext cx="10642688" cy="51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0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2791" y="49337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4141" y="1752061"/>
            <a:ext cx="5794001" cy="790507"/>
            <a:chOff x="4745820" y="1482096"/>
            <a:chExt cx="5794001" cy="790507"/>
          </a:xfrm>
        </p:grpSpPr>
        <p:grpSp>
          <p:nvGrpSpPr>
            <p:cNvPr id="10" name="Group 9"/>
            <p:cNvGrpSpPr/>
            <p:nvPr/>
          </p:nvGrpSpPr>
          <p:grpSpPr>
            <a:xfrm>
              <a:off x="6032129" y="1482096"/>
              <a:ext cx="4507692" cy="615553"/>
              <a:chOff x="6557475" y="1411926"/>
              <a:chExt cx="4507692" cy="61555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Introduction to Cryptocurrencies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84141" y="2876919"/>
            <a:ext cx="5794001" cy="790507"/>
            <a:chOff x="4745820" y="1482096"/>
            <a:chExt cx="5794001" cy="790507"/>
          </a:xfrm>
        </p:grpSpPr>
        <p:grpSp>
          <p:nvGrpSpPr>
            <p:cNvPr id="37" name="Group 36"/>
            <p:cNvGrpSpPr/>
            <p:nvPr/>
          </p:nvGrpSpPr>
          <p:grpSpPr>
            <a:xfrm>
              <a:off x="6032129" y="1482096"/>
              <a:ext cx="4507692" cy="615553"/>
              <a:chOff x="6557475" y="1411926"/>
              <a:chExt cx="4507692" cy="61555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Database Design &amp; Launch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84141" y="4001777"/>
            <a:ext cx="5794001" cy="790507"/>
            <a:chOff x="4745820" y="1482096"/>
            <a:chExt cx="5794001" cy="790507"/>
          </a:xfrm>
        </p:grpSpPr>
        <p:grpSp>
          <p:nvGrpSpPr>
            <p:cNvPr id="44" name="Group 43"/>
            <p:cNvGrpSpPr/>
            <p:nvPr/>
          </p:nvGrpSpPr>
          <p:grpSpPr>
            <a:xfrm>
              <a:off x="6032129" y="1482096"/>
              <a:ext cx="4507692" cy="615553"/>
              <a:chOff x="6557475" y="1411926"/>
              <a:chExt cx="4507692" cy="61555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Database Demonstration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84141" y="5126635"/>
            <a:ext cx="5794001" cy="790507"/>
            <a:chOff x="4745820" y="1482096"/>
            <a:chExt cx="5794001" cy="790507"/>
          </a:xfrm>
        </p:grpSpPr>
        <p:grpSp>
          <p:nvGrpSpPr>
            <p:cNvPr id="51" name="Group 50"/>
            <p:cNvGrpSpPr/>
            <p:nvPr/>
          </p:nvGrpSpPr>
          <p:grpSpPr>
            <a:xfrm>
              <a:off x="6032129" y="1482096"/>
              <a:ext cx="4507692" cy="615553"/>
              <a:chOff x="6557475" y="1411926"/>
              <a:chExt cx="4507692" cy="615553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Results &amp; Visualization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A701-6DAC-9E49-9347-815D183B9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9604638" cy="724247"/>
          </a:xfrm>
        </p:spPr>
        <p:txBody>
          <a:bodyPr/>
          <a:lstStyle/>
          <a:p>
            <a:r>
              <a:rPr lang="en-US" dirty="0"/>
              <a:t>User -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D7177-7906-844E-B41A-4D46370C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8" y="1145384"/>
            <a:ext cx="8837765" cy="56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A701-6DAC-9E49-9347-815D183B9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9604638" cy="724247"/>
          </a:xfrm>
        </p:spPr>
        <p:txBody>
          <a:bodyPr/>
          <a:lstStyle/>
          <a:p>
            <a:r>
              <a:rPr lang="en-US" dirty="0"/>
              <a:t>User – Martin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98120-610C-244D-8912-3E20EB7D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75" y="1121228"/>
            <a:ext cx="8777768" cy="56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A701-6DAC-9E49-9347-815D183B9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9604638" cy="724247"/>
          </a:xfrm>
        </p:spPr>
        <p:txBody>
          <a:bodyPr/>
          <a:lstStyle/>
          <a:p>
            <a:r>
              <a:rPr lang="en-US" dirty="0"/>
              <a:t>Switch Users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30FE-FDB6-5246-AC62-03482A2A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5" y="1519084"/>
            <a:ext cx="11194972" cy="49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2FF6A-B4E6-8941-A63B-901D049A7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View in Database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FB70B-D61F-3E42-AD32-314F6550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92" y="1709056"/>
            <a:ext cx="7114102" cy="40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8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is… </a:t>
            </a:r>
            <a:r>
              <a:rPr lang="en-US" dirty="0">
                <a:solidFill>
                  <a:schemeClr val="accent6"/>
                </a:solidFill>
              </a:rPr>
              <a:t>Demo Time!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D9883-E075-2B46-8E6F-017BCDCEB1F6}"/>
              </a:ext>
            </a:extLst>
          </p:cNvPr>
          <p:cNvSpPr txBox="1"/>
          <p:nvPr/>
        </p:nvSpPr>
        <p:spPr>
          <a:xfrm>
            <a:off x="943146" y="1547725"/>
            <a:ext cx="48413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Missions to complete: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2018/10/27 (Saturday)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2018-10-27 BTC in EUR/GBP/USD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2018-10-26 (Friday) NASDAQ/SP500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2017-12-18 BTC high price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2018-10-25 Altcoins recent price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data in 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134E5-8B23-7841-905A-6A48151ED785}"/>
              </a:ext>
            </a:extLst>
          </p:cNvPr>
          <p:cNvSpPr txBox="1"/>
          <p:nvPr/>
        </p:nvSpPr>
        <p:spPr>
          <a:xfrm>
            <a:off x="6067530" y="2897554"/>
            <a:ext cx="48413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+ Plus a quick view at our database!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5917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865895" cy="724247"/>
          </a:xfrm>
        </p:spPr>
        <p:txBody>
          <a:bodyPr/>
          <a:lstStyle/>
          <a:p>
            <a:r>
              <a:rPr lang="en-US" dirty="0"/>
              <a:t>Bitcoin price from 2012-2018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BB047-4EF5-3A45-BDE3-9C8E7671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21" y="1190583"/>
            <a:ext cx="9200978" cy="41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865895" cy="724247"/>
          </a:xfrm>
        </p:spPr>
        <p:txBody>
          <a:bodyPr/>
          <a:lstStyle/>
          <a:p>
            <a:r>
              <a:rPr lang="en-US" dirty="0"/>
              <a:t>Denomination Currencies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09C27-1B1C-5143-B3D1-2592960A5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2" y="1210826"/>
            <a:ext cx="9455999" cy="41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3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7FF281-DAC0-734D-848C-3DD683599F6A}"/>
              </a:ext>
            </a:extLst>
          </p:cNvPr>
          <p:cNvSpPr txBox="1"/>
          <p:nvPr/>
        </p:nvSpPr>
        <p:spPr>
          <a:xfrm>
            <a:off x="5333893" y="392691"/>
            <a:ext cx="6129058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2"/>
                </a:solidFill>
                <a:cs typeface="Arial" pitchFamily="34" charset="0"/>
              </a:rPr>
              <a:t>Bitcoin? </a:t>
            </a:r>
          </a:p>
          <a:p>
            <a:r>
              <a:rPr lang="en-US" altLang="ko-KR" sz="4000" dirty="0">
                <a:solidFill>
                  <a:schemeClr val="accent6"/>
                </a:solidFill>
                <a:cs typeface="Arial" pitchFamily="34" charset="0"/>
              </a:rPr>
              <a:t>Altcoins?</a:t>
            </a:r>
          </a:p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How many altcoins are there?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418B-7C54-CD4A-A1A6-3192FBC8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62" y="3787955"/>
            <a:ext cx="8308307" cy="24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36646-D9BE-9B45-9DB5-63DAA0448FBD}"/>
              </a:ext>
            </a:extLst>
          </p:cNvPr>
          <p:cNvSpPr txBox="1"/>
          <p:nvPr/>
        </p:nvSpPr>
        <p:spPr>
          <a:xfrm>
            <a:off x="3956431" y="279445"/>
            <a:ext cx="773733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6"/>
                </a:solidFill>
                <a:cs typeface="Arial" pitchFamily="34" charset="0"/>
              </a:rPr>
              <a:t>Top 10 cryptocurrencies by Market Cap (</a:t>
            </a:r>
            <a:r>
              <a:rPr lang="en-US" altLang="ko-KR" sz="4000" dirty="0" err="1">
                <a:solidFill>
                  <a:schemeClr val="accent6"/>
                </a:solidFill>
                <a:cs typeface="Arial" pitchFamily="34" charset="0"/>
              </a:rPr>
              <a:t>CoinMarketCap</a:t>
            </a:r>
            <a:r>
              <a:rPr lang="en-US" altLang="ko-KR" sz="4000" dirty="0">
                <a:solidFill>
                  <a:schemeClr val="accent6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33328-DBEB-7F41-9C1D-288FBB350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/>
        </p:blipFill>
        <p:spPr>
          <a:xfrm>
            <a:off x="3200400" y="1813991"/>
            <a:ext cx="8827478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865895" cy="724247"/>
          </a:xfrm>
        </p:spPr>
        <p:txBody>
          <a:bodyPr/>
          <a:lstStyle/>
          <a:p>
            <a:r>
              <a:rPr lang="en-US" dirty="0"/>
              <a:t>Bitcoin &amp; Altcoins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815E3-53FB-1B43-A6D4-3E294E2C6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160373"/>
            <a:ext cx="10093569" cy="42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179" y="315982"/>
            <a:ext cx="10650550" cy="724247"/>
          </a:xfrm>
        </p:spPr>
        <p:txBody>
          <a:bodyPr/>
          <a:lstStyle/>
          <a:p>
            <a:r>
              <a:rPr lang="en-US" dirty="0"/>
              <a:t>Cryptocurrencies correlation 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48FE1-0F71-F94A-B864-19D3F876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06" y="1215962"/>
            <a:ext cx="9407770" cy="42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179" y="315982"/>
            <a:ext cx="10650550" cy="724247"/>
          </a:xfrm>
        </p:spPr>
        <p:txBody>
          <a:bodyPr/>
          <a:lstStyle/>
          <a:p>
            <a:r>
              <a:rPr lang="en-US" dirty="0"/>
              <a:t>Cryptocurrencies correlation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A89F-D3E4-5349-B96A-F8B04E5B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69" y="1164381"/>
            <a:ext cx="9584559" cy="41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178" y="315982"/>
            <a:ext cx="11083043" cy="724247"/>
          </a:xfrm>
        </p:spPr>
        <p:txBody>
          <a:bodyPr/>
          <a:lstStyle/>
          <a:p>
            <a:r>
              <a:rPr lang="en-US" dirty="0"/>
              <a:t>Cryptocurrencies correlation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CA2EA-C676-C244-81E5-76373B05F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195755"/>
            <a:ext cx="9952891" cy="41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D847C-6C98-8D4D-BAA1-4F05246E9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104" y="315982"/>
            <a:ext cx="9865895" cy="724247"/>
          </a:xfrm>
        </p:spPr>
        <p:txBody>
          <a:bodyPr/>
          <a:lstStyle/>
          <a:p>
            <a:r>
              <a:rPr lang="en-US" dirty="0"/>
              <a:t>Bitcoin price vs. stock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05FF-80AE-1141-A872-10B1F701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10" y="1131975"/>
            <a:ext cx="8985737" cy="42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1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9">
            <a:extLst>
              <a:ext uri="{FF2B5EF4-FFF2-40B4-BE49-F238E27FC236}">
                <a16:creationId xmlns:a16="http://schemas.microsoft.com/office/drawing/2014/main" id="{4368900C-87E8-4B68-8328-D86D925A9E82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6471654" y="1401538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6" name="타원 4">
              <a:extLst>
                <a:ext uri="{FF2B5EF4-FFF2-40B4-BE49-F238E27FC236}">
                  <a16:creationId xmlns:a16="http://schemas.microsoft.com/office/drawing/2014/main" id="{FA041624-3B07-4718-A820-A72804E8A0A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18">
              <a:extLst>
                <a:ext uri="{FF2B5EF4-FFF2-40B4-BE49-F238E27FC236}">
                  <a16:creationId xmlns:a16="http://schemas.microsoft.com/office/drawing/2014/main" id="{0614874A-FE3E-4A03-BBCC-FBADCEB3B00A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play in this market? </a:t>
            </a:r>
          </a:p>
        </p:txBody>
      </p:sp>
      <p:pic>
        <p:nvPicPr>
          <p:cNvPr id="31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BED97560-6D6C-41D6-A039-78CBE8A3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BC06F51B-263A-4234-A47A-98D72C4211AE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33" name="Freeform 52">
            <a:extLst>
              <a:ext uri="{FF2B5EF4-FFF2-40B4-BE49-F238E27FC236}">
                <a16:creationId xmlns:a16="http://schemas.microsoft.com/office/drawing/2014/main" id="{FDB0D035-6C80-4ECB-B3E9-AC1B5FA1D0BA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Freeform 51">
            <a:extLst>
              <a:ext uri="{FF2B5EF4-FFF2-40B4-BE49-F238E27FC236}">
                <a16:creationId xmlns:a16="http://schemas.microsoft.com/office/drawing/2014/main" id="{53C3C56B-B7D0-4842-B6D7-D10A6B36E755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601CE0-28CC-448C-A266-17DFE22A4D28}"/>
              </a:ext>
            </a:extLst>
          </p:cNvPr>
          <p:cNvSpPr txBox="1"/>
          <p:nvPr/>
        </p:nvSpPr>
        <p:spPr>
          <a:xfrm>
            <a:off x="7158065" y="4130616"/>
            <a:ext cx="4114728" cy="1634268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Or, shall ‘we’ enter the market at all? 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8" name="그룹 19">
            <a:extLst>
              <a:ext uri="{FF2B5EF4-FFF2-40B4-BE49-F238E27FC236}">
                <a16:creationId xmlns:a16="http://schemas.microsoft.com/office/drawing/2014/main" id="{CB9FB7D6-40A0-40D9-9203-1AD3F3DFD8AD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7230695" y="1537083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89" name="타원 4">
              <a:extLst>
                <a:ext uri="{FF2B5EF4-FFF2-40B4-BE49-F238E27FC236}">
                  <a16:creationId xmlns:a16="http://schemas.microsoft.com/office/drawing/2014/main" id="{36EBBC0E-FEA9-477F-A8AD-E4B2742B9A63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18">
              <a:extLst>
                <a:ext uri="{FF2B5EF4-FFF2-40B4-BE49-F238E27FC236}">
                  <a16:creationId xmlns:a16="http://schemas.microsoft.com/office/drawing/2014/main" id="{0F9F2193-AE24-476D-8930-61503F54D3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19">
            <a:extLst>
              <a:ext uri="{FF2B5EF4-FFF2-40B4-BE49-F238E27FC236}">
                <a16:creationId xmlns:a16="http://schemas.microsoft.com/office/drawing/2014/main" id="{3139B7D0-8A88-40F6-9B1B-C0B589A703DF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731149" y="208013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2" name="타원 4">
              <a:extLst>
                <a:ext uri="{FF2B5EF4-FFF2-40B4-BE49-F238E27FC236}">
                  <a16:creationId xmlns:a16="http://schemas.microsoft.com/office/drawing/2014/main" id="{5D3A3821-3318-4770-975A-0BC9DB00A91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18">
              <a:extLst>
                <a:ext uri="{FF2B5EF4-FFF2-40B4-BE49-F238E27FC236}">
                  <a16:creationId xmlns:a16="http://schemas.microsoft.com/office/drawing/2014/main" id="{A56EFB09-0BBA-4150-A735-30C8F5726D0F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19">
            <a:extLst>
              <a:ext uri="{FF2B5EF4-FFF2-40B4-BE49-F238E27FC236}">
                <a16:creationId xmlns:a16="http://schemas.microsoft.com/office/drawing/2014/main" id="{347C9A78-8B5C-4792-BDC9-46F41F4AF5BE}"/>
              </a:ext>
            </a:extLst>
          </p:cNvPr>
          <p:cNvGrpSpPr>
            <a:grpSpLocks noChangeAspect="1"/>
          </p:cNvGrpSpPr>
          <p:nvPr/>
        </p:nvGrpSpPr>
        <p:grpSpPr>
          <a:xfrm rot="18000000">
            <a:off x="7293668" y="2690849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5" name="타원 4">
              <a:extLst>
                <a:ext uri="{FF2B5EF4-FFF2-40B4-BE49-F238E27FC236}">
                  <a16:creationId xmlns:a16="http://schemas.microsoft.com/office/drawing/2014/main" id="{B1059BA4-FCE8-466F-A9B4-9F84536344E7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18">
              <a:extLst>
                <a:ext uri="{FF2B5EF4-FFF2-40B4-BE49-F238E27FC236}">
                  <a16:creationId xmlns:a16="http://schemas.microsoft.com/office/drawing/2014/main" id="{BD1E8A27-7796-4C4F-9562-7B2247206C90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4B7E06F0-CF50-4C3E-B376-DA44A3742ABA}"/>
              </a:ext>
            </a:extLst>
          </p:cNvPr>
          <p:cNvGrpSpPr>
            <a:grpSpLocks noChangeAspect="1"/>
          </p:cNvGrpSpPr>
          <p:nvPr/>
        </p:nvGrpSpPr>
        <p:grpSpPr>
          <a:xfrm rot="900000">
            <a:off x="8271531" y="2795216"/>
            <a:ext cx="646331" cy="646331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98" name="타원 4">
              <a:extLst>
                <a:ext uri="{FF2B5EF4-FFF2-40B4-BE49-F238E27FC236}">
                  <a16:creationId xmlns:a16="http://schemas.microsoft.com/office/drawing/2014/main" id="{CF6481FB-90D9-4231-A8FF-99A8E1417C08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18">
              <a:extLst>
                <a:ext uri="{FF2B5EF4-FFF2-40B4-BE49-F238E27FC236}">
                  <a16:creationId xmlns:a16="http://schemas.microsoft.com/office/drawing/2014/main" id="{45F1AA23-C530-4827-9337-95833D1AF598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4530C7-D1AD-4E59-BCCF-80FE829D0D6A}"/>
              </a:ext>
            </a:extLst>
          </p:cNvPr>
          <p:cNvGrpSpPr/>
          <p:nvPr/>
        </p:nvGrpSpPr>
        <p:grpSpPr>
          <a:xfrm>
            <a:off x="6012900" y="1553395"/>
            <a:ext cx="874948" cy="1318331"/>
            <a:chOff x="6012900" y="1553395"/>
            <a:chExt cx="874948" cy="131833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CF13372-43C7-4715-97C1-722E80117C35}"/>
                </a:ext>
              </a:extLst>
            </p:cNvPr>
            <p:cNvGrpSpPr/>
            <p:nvPr/>
          </p:nvGrpSpPr>
          <p:grpSpPr>
            <a:xfrm rot="2891550">
              <a:off x="5791208" y="1775087"/>
              <a:ext cx="1318331" cy="874948"/>
              <a:chOff x="8890504" y="1819747"/>
              <a:chExt cx="2424749" cy="160925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53EF37B-F2A3-4B1B-B1D5-409902CC92BB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6DF1172A-5811-46DA-AD40-E7F4C183CC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77E0EB20-9319-4124-8BC8-BA297C7516F0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11A3072-5050-487F-A315-77F4D4CFA422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자유형 18">
              <a:extLst>
                <a:ext uri="{FF2B5EF4-FFF2-40B4-BE49-F238E27FC236}">
                  <a16:creationId xmlns:a16="http://schemas.microsoft.com/office/drawing/2014/main" id="{AAFDA82C-DE97-401B-B714-6B72CE2FC18D}"/>
                </a:ext>
              </a:extLst>
            </p:cNvPr>
            <p:cNvSpPr/>
            <p:nvPr/>
          </p:nvSpPr>
          <p:spPr>
            <a:xfrm rot="2112703">
              <a:off x="6222843" y="1915129"/>
              <a:ext cx="391813" cy="521464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0B23E9-F9DD-48A2-809A-F7A1C23BA4F2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0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63EEC004-C9F0-47BF-83ED-1471F76DEF5F}"/>
              </a:ext>
            </a:extLst>
          </p:cNvPr>
          <p:cNvSpPr/>
          <p:nvPr/>
        </p:nvSpPr>
        <p:spPr>
          <a:xfrm>
            <a:off x="3564647" y="225850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0D93A-8E9E-4D28-B7F2-07BE339AB57A}"/>
              </a:ext>
            </a:extLst>
          </p:cNvPr>
          <p:cNvSpPr txBox="1"/>
          <p:nvPr/>
        </p:nvSpPr>
        <p:spPr>
          <a:xfrm>
            <a:off x="876453" y="2331387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6F602-6813-45C4-843B-8C60A59A12C8}"/>
              </a:ext>
            </a:extLst>
          </p:cNvPr>
          <p:cNvSpPr txBox="1"/>
          <p:nvPr/>
        </p:nvSpPr>
        <p:spPr>
          <a:xfrm>
            <a:off x="1912725" y="2500664"/>
            <a:ext cx="142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High Volatility</a:t>
            </a:r>
            <a:endParaRPr lang="ko-KR" altLang="en-US" sz="1600" b="1" dirty="0"/>
          </a:p>
        </p:txBody>
      </p:sp>
      <p:sp>
        <p:nvSpPr>
          <p:cNvPr id="6" name="Chevron 13">
            <a:extLst>
              <a:ext uri="{FF2B5EF4-FFF2-40B4-BE49-F238E27FC236}">
                <a16:creationId xmlns:a16="http://schemas.microsoft.com/office/drawing/2014/main" id="{0DBAC486-DAC0-48A6-A795-6C262753228E}"/>
              </a:ext>
            </a:extLst>
          </p:cNvPr>
          <p:cNvSpPr/>
          <p:nvPr/>
        </p:nvSpPr>
        <p:spPr>
          <a:xfrm>
            <a:off x="4785867" y="2397973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C8FF87B-BF04-4B77-893F-EDCDC6733705}"/>
              </a:ext>
            </a:extLst>
          </p:cNvPr>
          <p:cNvGrpSpPr/>
          <p:nvPr/>
        </p:nvGrpSpPr>
        <p:grpSpPr>
          <a:xfrm>
            <a:off x="5615197" y="2320363"/>
            <a:ext cx="5717526" cy="483713"/>
            <a:chOff x="3779912" y="1717580"/>
            <a:chExt cx="4896545" cy="4837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5A65A-4B12-43A2-8B2E-AA72D2B71FE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Higher correlation exacerbates market selloff during market turmoil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F5290-DB8E-495D-B95E-781B7F52E595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Higher correlation during market selloff</a:t>
              </a:r>
              <a:endParaRPr lang="ko-KR" altLang="en-US" sz="1200" b="1" dirty="0"/>
            </a:p>
          </p:txBody>
        </p:sp>
      </p:grpSp>
      <p:sp>
        <p:nvSpPr>
          <p:cNvPr id="10" name="Oval 18">
            <a:extLst>
              <a:ext uri="{FF2B5EF4-FFF2-40B4-BE49-F238E27FC236}">
                <a16:creationId xmlns:a16="http://schemas.microsoft.com/office/drawing/2014/main" id="{E2EE9A53-FE6A-4BB0-BA0C-B89ED98FB9A4}"/>
              </a:ext>
            </a:extLst>
          </p:cNvPr>
          <p:cNvSpPr/>
          <p:nvPr/>
        </p:nvSpPr>
        <p:spPr>
          <a:xfrm>
            <a:off x="3564647" y="337776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0C06D-463F-455A-8E85-BA8EEBF1B83B}"/>
              </a:ext>
            </a:extLst>
          </p:cNvPr>
          <p:cNvSpPr txBox="1"/>
          <p:nvPr/>
        </p:nvSpPr>
        <p:spPr>
          <a:xfrm>
            <a:off x="876453" y="3450639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02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6C7F9-C0DA-44D6-8AE6-3253BDAB5263}"/>
              </a:ext>
            </a:extLst>
          </p:cNvPr>
          <p:cNvSpPr txBox="1"/>
          <p:nvPr/>
        </p:nvSpPr>
        <p:spPr>
          <a:xfrm>
            <a:off x="1912725" y="3635305"/>
            <a:ext cx="142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High Regulation Risk</a:t>
            </a:r>
            <a:endParaRPr lang="ko-KR" altLang="en-US" sz="1600" b="1" dirty="0"/>
          </a:p>
        </p:txBody>
      </p:sp>
      <p:sp>
        <p:nvSpPr>
          <p:cNvPr id="13" name="Chevron 21">
            <a:extLst>
              <a:ext uri="{FF2B5EF4-FFF2-40B4-BE49-F238E27FC236}">
                <a16:creationId xmlns:a16="http://schemas.microsoft.com/office/drawing/2014/main" id="{B54A833F-E6CC-4EF9-B403-CFF39E2ECC74}"/>
              </a:ext>
            </a:extLst>
          </p:cNvPr>
          <p:cNvSpPr/>
          <p:nvPr/>
        </p:nvSpPr>
        <p:spPr>
          <a:xfrm>
            <a:off x="4785867" y="3493952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F8CA186-13B4-4D22-AAA7-76249E92043E}"/>
              </a:ext>
            </a:extLst>
          </p:cNvPr>
          <p:cNvGrpSpPr/>
          <p:nvPr/>
        </p:nvGrpSpPr>
        <p:grpSpPr>
          <a:xfrm>
            <a:off x="5615197" y="3430446"/>
            <a:ext cx="5717526" cy="668379"/>
            <a:chOff x="3779912" y="1717580"/>
            <a:chExt cx="4896545" cy="6683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8CA74B-B3CD-417F-9FC6-3F49D0FC4364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Examples: </a:t>
              </a:r>
            </a:p>
            <a:p>
              <a:r>
                <a:rPr lang="en-US" altLang="ko-KR" sz="1200" dirty="0"/>
                <a:t>People’s Bank of China reinforced regulation in early 2017  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FCFC5-E58B-409C-9D48-B2FCA956FBC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Unclear regulation outlook </a:t>
              </a:r>
              <a:endParaRPr lang="ko-KR" altLang="en-US" sz="1200" b="1" dirty="0"/>
            </a:p>
          </p:txBody>
        </p:sp>
      </p:grpSp>
      <p:sp>
        <p:nvSpPr>
          <p:cNvPr id="17" name="Oval 26">
            <a:extLst>
              <a:ext uri="{FF2B5EF4-FFF2-40B4-BE49-F238E27FC236}">
                <a16:creationId xmlns:a16="http://schemas.microsoft.com/office/drawing/2014/main" id="{5920BD98-1BD0-49ED-9535-476D11E0D64F}"/>
              </a:ext>
            </a:extLst>
          </p:cNvPr>
          <p:cNvSpPr/>
          <p:nvPr/>
        </p:nvSpPr>
        <p:spPr>
          <a:xfrm>
            <a:off x="3564647" y="4497014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4E149-4EE5-4D76-BB8D-E796EB7A6AA0}"/>
              </a:ext>
            </a:extLst>
          </p:cNvPr>
          <p:cNvSpPr txBox="1"/>
          <p:nvPr/>
        </p:nvSpPr>
        <p:spPr>
          <a:xfrm>
            <a:off x="876453" y="4569892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0A1B6-A3E5-4233-AD7B-232FA9E09807}"/>
              </a:ext>
            </a:extLst>
          </p:cNvPr>
          <p:cNvSpPr txBox="1"/>
          <p:nvPr/>
        </p:nvSpPr>
        <p:spPr>
          <a:xfrm>
            <a:off x="1912725" y="4754558"/>
            <a:ext cx="142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Liquidity Risk </a:t>
            </a:r>
            <a:endParaRPr lang="ko-KR" altLang="en-US" sz="1600" b="1" dirty="0"/>
          </a:p>
        </p:txBody>
      </p:sp>
      <p:sp>
        <p:nvSpPr>
          <p:cNvPr id="20" name="Chevron 29">
            <a:extLst>
              <a:ext uri="{FF2B5EF4-FFF2-40B4-BE49-F238E27FC236}">
                <a16:creationId xmlns:a16="http://schemas.microsoft.com/office/drawing/2014/main" id="{E0E29C09-8F37-4642-A50D-6D9685DE112D}"/>
              </a:ext>
            </a:extLst>
          </p:cNvPr>
          <p:cNvSpPr/>
          <p:nvPr/>
        </p:nvSpPr>
        <p:spPr>
          <a:xfrm>
            <a:off x="4785867" y="4613205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E1EEA4D4-5A32-45BD-9333-25CFB716A09E}"/>
              </a:ext>
            </a:extLst>
          </p:cNvPr>
          <p:cNvGrpSpPr/>
          <p:nvPr/>
        </p:nvGrpSpPr>
        <p:grpSpPr>
          <a:xfrm>
            <a:off x="5615197" y="4549699"/>
            <a:ext cx="5717526" cy="853045"/>
            <a:chOff x="3779912" y="1717580"/>
            <a:chExt cx="4896545" cy="8530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8DCF6D-B8C3-4092-8F2A-D6817D1DB6F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Examples: </a:t>
              </a:r>
            </a:p>
            <a:p>
              <a:r>
                <a:rPr lang="en-US" altLang="ko-KR" sz="1200" dirty="0"/>
                <a:t>CME Bitcoin Futures; </a:t>
              </a:r>
            </a:p>
            <a:p>
              <a:r>
                <a:rPr lang="en-US" altLang="ko-KR" sz="1200" dirty="0"/>
                <a:t>Bitcoin ABC fights Bitcoin SV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E8EA7-3DE0-45CD-A177-18B21317FC07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Compounded by a developing market</a:t>
              </a:r>
              <a:endParaRPr lang="ko-KR" altLang="en-US" sz="1200" b="1" dirty="0"/>
            </a:p>
          </p:txBody>
        </p:sp>
      </p:grpSp>
      <p:sp>
        <p:nvSpPr>
          <p:cNvPr id="24" name="Oval 34">
            <a:extLst>
              <a:ext uri="{FF2B5EF4-FFF2-40B4-BE49-F238E27FC236}">
                <a16:creationId xmlns:a16="http://schemas.microsoft.com/office/drawing/2014/main" id="{D4C755BA-D145-48FF-8E0F-F5ADD9CBDB69}"/>
              </a:ext>
            </a:extLst>
          </p:cNvPr>
          <p:cNvSpPr/>
          <p:nvPr/>
        </p:nvSpPr>
        <p:spPr>
          <a:xfrm>
            <a:off x="3564647" y="561626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BBF7AB-A034-407E-B80F-A1FDFC04924C}"/>
              </a:ext>
            </a:extLst>
          </p:cNvPr>
          <p:cNvSpPr txBox="1"/>
          <p:nvPr/>
        </p:nvSpPr>
        <p:spPr>
          <a:xfrm>
            <a:off x="876453" y="5689145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04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6D9BD-FC22-4F81-BFC8-DFD4A7FA9022}"/>
              </a:ext>
            </a:extLst>
          </p:cNvPr>
          <p:cNvSpPr txBox="1"/>
          <p:nvPr/>
        </p:nvSpPr>
        <p:spPr>
          <a:xfrm>
            <a:off x="1912724" y="5858422"/>
            <a:ext cx="1422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Operation</a:t>
            </a:r>
          </a:p>
          <a:p>
            <a:pPr algn="ctr"/>
            <a:r>
              <a:rPr lang="en-US" altLang="ko-KR" sz="1600" b="1" dirty="0"/>
              <a:t>Risk </a:t>
            </a:r>
            <a:endParaRPr lang="ko-KR" altLang="en-US" sz="1600" b="1" dirty="0"/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C4D69F08-4611-45E7-AC0E-C5D7B0B09D91}"/>
              </a:ext>
            </a:extLst>
          </p:cNvPr>
          <p:cNvSpPr/>
          <p:nvPr/>
        </p:nvSpPr>
        <p:spPr>
          <a:xfrm>
            <a:off x="4785867" y="5755731"/>
            <a:ext cx="400199" cy="51315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8" name="Group 38">
            <a:extLst>
              <a:ext uri="{FF2B5EF4-FFF2-40B4-BE49-F238E27FC236}">
                <a16:creationId xmlns:a16="http://schemas.microsoft.com/office/drawing/2014/main" id="{26B29E05-862B-4447-9F73-AE8CB79574FC}"/>
              </a:ext>
            </a:extLst>
          </p:cNvPr>
          <p:cNvGrpSpPr/>
          <p:nvPr/>
        </p:nvGrpSpPr>
        <p:grpSpPr>
          <a:xfrm>
            <a:off x="5615197" y="5678121"/>
            <a:ext cx="5717526" cy="483713"/>
            <a:chOff x="3779912" y="1717580"/>
            <a:chExt cx="4896545" cy="4837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53DBCB-24DD-4E30-A18E-7099B18E8235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Examples: </a:t>
              </a:r>
              <a:r>
                <a:rPr lang="en-US" altLang="ko-KR" sz="1200" dirty="0" err="1"/>
                <a:t>Mt.Gox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BitFloor,Bitstamp,Bitfinex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Poloniex</a:t>
              </a:r>
              <a:r>
                <a:rPr lang="en-US" altLang="ko-KR" sz="1200" dirty="0"/>
                <a:t>(!) 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E30CC1-60D4-44D1-A1AE-D6E02C73F832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Hackers are not friends</a:t>
              </a:r>
              <a:endParaRPr lang="ko-KR" altLang="en-US" sz="1200" b="1" dirty="0"/>
            </a:p>
          </p:txBody>
        </p:sp>
      </p:grpSp>
      <p:sp>
        <p:nvSpPr>
          <p:cNvPr id="31" name="Rectangle 16">
            <a:extLst>
              <a:ext uri="{FF2B5EF4-FFF2-40B4-BE49-F238E27FC236}">
                <a16:creationId xmlns:a16="http://schemas.microsoft.com/office/drawing/2014/main" id="{A585E1C0-89AB-4F60-93AA-3D0A759ECA90}"/>
              </a:ext>
            </a:extLst>
          </p:cNvPr>
          <p:cNvSpPr/>
          <p:nvPr/>
        </p:nvSpPr>
        <p:spPr>
          <a:xfrm rot="2700000">
            <a:off x="3832812" y="46604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FB9BFBF6-EA77-47D0-9ED3-E0CECFBE802C}"/>
              </a:ext>
            </a:extLst>
          </p:cNvPr>
          <p:cNvSpPr/>
          <p:nvPr/>
        </p:nvSpPr>
        <p:spPr>
          <a:xfrm flipH="1">
            <a:off x="3764460" y="362508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EF42F9EF-2F19-4C2D-AC37-6EB1B6D756C4}"/>
              </a:ext>
            </a:extLst>
          </p:cNvPr>
          <p:cNvSpPr/>
          <p:nvPr/>
        </p:nvSpPr>
        <p:spPr>
          <a:xfrm>
            <a:off x="3813680" y="250553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396C4A8D-EEAB-4850-B749-22021D50AF3B}"/>
              </a:ext>
            </a:extLst>
          </p:cNvPr>
          <p:cNvSpPr>
            <a:spLocks noChangeAspect="1"/>
          </p:cNvSpPr>
          <p:nvPr/>
        </p:nvSpPr>
        <p:spPr>
          <a:xfrm>
            <a:off x="3788878" y="585011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B0E4BCBB-112C-48E2-A34B-8C9449403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2039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F6CFC-9B4E-6A45-A19A-5EC28AF28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55130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941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E375CA-FF20-EE44-B344-B8CE978101BD}"/>
              </a:ext>
            </a:extLst>
          </p:cNvPr>
          <p:cNvSpPr txBox="1">
            <a:spLocks/>
          </p:cNvSpPr>
          <p:nvPr/>
        </p:nvSpPr>
        <p:spPr>
          <a:xfrm>
            <a:off x="3962400" y="251815"/>
            <a:ext cx="3777343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6"/>
                </a:solidFill>
              </a:rPr>
              <a:t>Blockchain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9862E-A784-EA4D-BA3D-EA48DD05E9AF}"/>
              </a:ext>
            </a:extLst>
          </p:cNvPr>
          <p:cNvSpPr txBox="1"/>
          <p:nvPr/>
        </p:nvSpPr>
        <p:spPr>
          <a:xfrm>
            <a:off x="6085114" y="2065193"/>
            <a:ext cx="5820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Blockchains: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growing list of records, called blocks, which are linked using cryptography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Information not just decentralized but distributed.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No central company or person owns the system. 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Extremely difficult for anyone to take down the network or corrupt it.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56FCF-1A8D-AC44-AFA1-E609D975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35" y="976062"/>
            <a:ext cx="5470121" cy="55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E375CA-FF20-EE44-B344-B8CE978101BD}"/>
              </a:ext>
            </a:extLst>
          </p:cNvPr>
          <p:cNvSpPr txBox="1">
            <a:spLocks/>
          </p:cNvSpPr>
          <p:nvPr/>
        </p:nvSpPr>
        <p:spPr>
          <a:xfrm>
            <a:off x="4898571" y="240929"/>
            <a:ext cx="3777343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accent6"/>
                </a:solidFill>
              </a:rPr>
              <a:t>Bitcoin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9862E-A784-EA4D-BA3D-EA48DD05E9AF}"/>
              </a:ext>
            </a:extLst>
          </p:cNvPr>
          <p:cNvSpPr txBox="1"/>
          <p:nvPr/>
        </p:nvSpPr>
        <p:spPr>
          <a:xfrm>
            <a:off x="7990115" y="1481363"/>
            <a:ext cx="420188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Bitcoins:</a:t>
            </a:r>
            <a:endParaRPr lang="en-US" dirty="0">
              <a:solidFill>
                <a:schemeClr val="bg1"/>
              </a:solidFill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is different from credit cards, PayPal or other ways to send money.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People from all over the world </a:t>
            </a:r>
            <a:r>
              <a:rPr lang="en-US" altLang="zh-CN" sz="1600" dirty="0">
                <a:solidFill>
                  <a:schemeClr val="bg1"/>
                </a:solidFill>
              </a:rPr>
              <a:t>are </a:t>
            </a:r>
            <a:r>
              <a:rPr lang="en-US" sz="1600" dirty="0">
                <a:solidFill>
                  <a:schemeClr val="bg1"/>
                </a:solidFill>
              </a:rPr>
              <a:t>validating others’ Bitcoin transactions.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Bitcoin using blockchains by tracking records of ownership.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8F4-057D-E04A-A5FF-76B696EE5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7" y="1481363"/>
            <a:ext cx="7752034" cy="48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Design &amp; Launch </a:t>
            </a:r>
          </a:p>
        </p:txBody>
      </p:sp>
    </p:spTree>
    <p:extLst>
      <p:ext uri="{BB962C8B-B14F-4D97-AF65-F5344CB8AC3E}">
        <p14:creationId xmlns:p14="http://schemas.microsoft.com/office/powerpoint/2010/main" val="331371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105" y="315982"/>
            <a:ext cx="9887666" cy="724247"/>
          </a:xfrm>
        </p:spPr>
        <p:txBody>
          <a:bodyPr/>
          <a:lstStyle/>
          <a:p>
            <a:r>
              <a:rPr lang="en-US" sz="4400" dirty="0"/>
              <a:t>Our customer: Star Investment Fund </a:t>
            </a: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8130007C-7649-4272-9A3E-6E0ABFAC13B0}"/>
              </a:ext>
            </a:extLst>
          </p:cNvPr>
          <p:cNvGrpSpPr/>
          <p:nvPr/>
        </p:nvGrpSpPr>
        <p:grpSpPr>
          <a:xfrm>
            <a:off x="1145332" y="1764927"/>
            <a:ext cx="4264393" cy="4313485"/>
            <a:chOff x="369152" y="1617134"/>
            <a:chExt cx="3546035" cy="3586857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6ED105AE-6A3C-43B6-83D0-8FC6DDBCACC8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33" name="Rectangle 14">
                <a:extLst>
                  <a:ext uri="{FF2B5EF4-FFF2-40B4-BE49-F238E27FC236}">
                    <a16:creationId xmlns:a16="http://schemas.microsoft.com/office/drawing/2014/main" id="{4AD13A34-9337-413B-A824-587BAFBD317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Right Triangle 13">
                <a:extLst>
                  <a:ext uri="{FF2B5EF4-FFF2-40B4-BE49-F238E27FC236}">
                    <a16:creationId xmlns:a16="http://schemas.microsoft.com/office/drawing/2014/main" id="{83F70945-5632-4361-8304-D2B656F5BC36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Rectangle 24">
                <a:extLst>
                  <a:ext uri="{FF2B5EF4-FFF2-40B4-BE49-F238E27FC236}">
                    <a16:creationId xmlns:a16="http://schemas.microsoft.com/office/drawing/2014/main" id="{725D99A8-A748-471A-9D6B-367035B0C0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26B59C2-A382-457A-9B40-9E7019B6565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Isosceles Triangle 3">
                <a:extLst>
                  <a:ext uri="{FF2B5EF4-FFF2-40B4-BE49-F238E27FC236}">
                    <a16:creationId xmlns:a16="http://schemas.microsoft.com/office/drawing/2014/main" id="{FD83AF7D-CE29-4BEB-B86F-97B0D31B31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Group 88">
              <a:extLst>
                <a:ext uri="{FF2B5EF4-FFF2-40B4-BE49-F238E27FC236}">
                  <a16:creationId xmlns:a16="http://schemas.microsoft.com/office/drawing/2014/main" id="{DE409B21-51CB-44F2-B15A-1D0062BFE0CF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537A24A5-79B6-427C-A699-C46F53926DEE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E323C266-8D31-412E-B3A0-38DF8EA5FC5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3E77D5D2-5EE2-4845-A5E5-4A5DD31098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BC3AE71F-1F12-44F6-91D6-CB7492C1638E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9C9A9931-4A91-4297-A8B4-02C31AB9E6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Group 94">
              <a:extLst>
                <a:ext uri="{FF2B5EF4-FFF2-40B4-BE49-F238E27FC236}">
                  <a16:creationId xmlns:a16="http://schemas.microsoft.com/office/drawing/2014/main" id="{74E46DE7-D084-4135-AE83-2E2236D0EDB5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51869A4C-F9F2-422B-B9E9-24A1950A7171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E22DAAE-D088-4544-9CC5-2B806AC5C20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8D96FA0-B9DA-4002-8417-BCD3AB3666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061BBCC2-B3F8-4410-AFB1-4BAF12FFE37E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5D4CD3C2-412F-43CA-9D1A-13887123C9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Group 100">
              <a:extLst>
                <a:ext uri="{FF2B5EF4-FFF2-40B4-BE49-F238E27FC236}">
                  <a16:creationId xmlns:a16="http://schemas.microsoft.com/office/drawing/2014/main" id="{3288EA1A-7A28-4845-8464-7D19BEF128FB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C8A668D2-CB87-4CD6-A66D-ECB282D68B6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BCAF089D-273D-4710-B666-F2CA7FF2E0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9752AA2D-E527-4C99-A045-51B821E7E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A0133199-02CB-42B8-B771-BB083DC0B6C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C9CFCB5-81D7-44D9-96EA-B83252E6D7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B7068F42-4CE3-4E9A-9C2B-93A5222FBC66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87F02AA5-B428-4230-9063-10D510F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6" y="2420712"/>
            <a:ext cx="3143472" cy="31434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7">
            <a:extLst>
              <a:ext uri="{FF2B5EF4-FFF2-40B4-BE49-F238E27FC236}">
                <a16:creationId xmlns:a16="http://schemas.microsoft.com/office/drawing/2014/main" id="{D06FFAC6-7457-4EC6-8DC8-41A11E28E70F}"/>
              </a:ext>
            </a:extLst>
          </p:cNvPr>
          <p:cNvGrpSpPr/>
          <p:nvPr/>
        </p:nvGrpSpPr>
        <p:grpSpPr>
          <a:xfrm>
            <a:off x="4375" y="2047494"/>
            <a:ext cx="9700027" cy="4380611"/>
            <a:chOff x="-579606" y="1852101"/>
            <a:chExt cx="8066010" cy="364267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DC5A755B-DB2D-4B40-AF96-B4DFCED24869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01E8EA6-83A3-4061-9C80-FB6FE089F84C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95C7F4-549D-41B1-8615-DDB4B96F4A9C}"/>
              </a:ext>
            </a:extLst>
          </p:cNvPr>
          <p:cNvSpPr txBox="1"/>
          <p:nvPr/>
        </p:nvSpPr>
        <p:spPr>
          <a:xfrm>
            <a:off x="6382379" y="3765489"/>
            <a:ext cx="4906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u="sng" dirty="0">
                <a:solidFill>
                  <a:schemeClr val="accent2"/>
                </a:solidFill>
              </a:rPr>
              <a:t>Our customer mission: 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looking to generate superior risk-adjusted return for ultra high net worth investors and families </a:t>
            </a:r>
          </a:p>
          <a:p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en-US" altLang="ko-KR" b="1" i="1" u="sng" dirty="0">
                <a:solidFill>
                  <a:schemeClr val="accent2"/>
                </a:solidFill>
              </a:rPr>
              <a:t>Our study: 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Provide advice from research and tools (database) on whether to enter the cryptocurrencies market </a:t>
            </a:r>
          </a:p>
          <a:p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D2C79330-C0C7-475B-8075-221B7ADF2103}"/>
              </a:ext>
            </a:extLst>
          </p:cNvPr>
          <p:cNvSpPr/>
          <p:nvPr/>
        </p:nvSpPr>
        <p:spPr>
          <a:xfrm rot="3769326">
            <a:off x="9967865" y="1464421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6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4DDD6-A3F4-4A1B-97B9-AF00D79BA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Entity Relationship Diagram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266BF-D67E-494D-A2D3-466ACD5D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30" y="1197132"/>
            <a:ext cx="8025580" cy="542138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7EA590-E78D-6C44-BC9C-341E3B599FC7}"/>
              </a:ext>
            </a:extLst>
          </p:cNvPr>
          <p:cNvSpPr/>
          <p:nvPr/>
        </p:nvSpPr>
        <p:spPr>
          <a:xfrm>
            <a:off x="3755570" y="1676400"/>
            <a:ext cx="1894114" cy="252548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7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600DE9B4-FEAD-497A-9230-C9CB19CEC976}"/>
              </a:ext>
            </a:extLst>
          </p:cNvPr>
          <p:cNvSpPr/>
          <p:nvPr/>
        </p:nvSpPr>
        <p:spPr>
          <a:xfrm>
            <a:off x="909869" y="2270007"/>
            <a:ext cx="532746" cy="5327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4E5C5000-0E89-454C-9180-F05CACDC7822}"/>
              </a:ext>
            </a:extLst>
          </p:cNvPr>
          <p:cNvSpPr/>
          <p:nvPr/>
        </p:nvSpPr>
        <p:spPr>
          <a:xfrm>
            <a:off x="909869" y="3151463"/>
            <a:ext cx="532746" cy="5327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16">
            <a:extLst>
              <a:ext uri="{FF2B5EF4-FFF2-40B4-BE49-F238E27FC236}">
                <a16:creationId xmlns:a16="http://schemas.microsoft.com/office/drawing/2014/main" id="{6EF87DEB-54E7-480E-8E93-77B348B5032A}"/>
              </a:ext>
            </a:extLst>
          </p:cNvPr>
          <p:cNvSpPr/>
          <p:nvPr/>
        </p:nvSpPr>
        <p:spPr>
          <a:xfrm>
            <a:off x="909869" y="4032919"/>
            <a:ext cx="532746" cy="53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19">
            <a:extLst>
              <a:ext uri="{FF2B5EF4-FFF2-40B4-BE49-F238E27FC236}">
                <a16:creationId xmlns:a16="http://schemas.microsoft.com/office/drawing/2014/main" id="{E054642D-D7C8-44D7-ABD0-FB53FE02F8A2}"/>
              </a:ext>
            </a:extLst>
          </p:cNvPr>
          <p:cNvSpPr/>
          <p:nvPr/>
        </p:nvSpPr>
        <p:spPr>
          <a:xfrm>
            <a:off x="909869" y="4914374"/>
            <a:ext cx="532746" cy="532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7A149-D557-47C6-B8A2-39F7D444ADDF}"/>
              </a:ext>
            </a:extLst>
          </p:cNvPr>
          <p:cNvSpPr txBox="1"/>
          <p:nvPr/>
        </p:nvSpPr>
        <p:spPr>
          <a:xfrm>
            <a:off x="941090" y="233632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30010E5-39C4-4B98-A9F9-67DDB51D9C69}"/>
              </a:ext>
            </a:extLst>
          </p:cNvPr>
          <p:cNvGrpSpPr/>
          <p:nvPr/>
        </p:nvGrpSpPr>
        <p:grpSpPr>
          <a:xfrm>
            <a:off x="1517935" y="2180749"/>
            <a:ext cx="5686170" cy="711260"/>
            <a:chOff x="6210998" y="1433695"/>
            <a:chExt cx="1457346" cy="7112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B4106-A5B7-4F90-B0F9-13F54A0D0B66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4"/>
                  </a:solidFill>
                  <a:cs typeface="Arial" pitchFamily="34" charset="0"/>
                </a:rPr>
                <a:t>Quandl’s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Bitcoin API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5F6111-52D9-4D8C-B912-46217B1B497C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Quandl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offers free Bitcoin exchange rates for 30+ currencies from a variety of exchanges.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FC2DC92F-F5AD-472A-B20C-A5CFD86B54F1}"/>
              </a:ext>
            </a:extLst>
          </p:cNvPr>
          <p:cNvGrpSpPr/>
          <p:nvPr/>
        </p:nvGrpSpPr>
        <p:grpSpPr>
          <a:xfrm>
            <a:off x="1517935" y="4825117"/>
            <a:ext cx="4943747" cy="526594"/>
            <a:chOff x="6210998" y="1433695"/>
            <a:chExt cx="1457346" cy="5265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5F9CA-0A0F-44DB-924A-3F9633E0F0ED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Online Blogs and Resources 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2A04FE-3B3A-4EF3-BCE0-F1F77F2C939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you, open source!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44D2F12-6814-4A7B-AFDB-CFB7B44A77F4}"/>
              </a:ext>
            </a:extLst>
          </p:cNvPr>
          <p:cNvGrpSpPr/>
          <p:nvPr/>
        </p:nvGrpSpPr>
        <p:grpSpPr>
          <a:xfrm>
            <a:off x="1517935" y="3062205"/>
            <a:ext cx="5686170" cy="895926"/>
            <a:chOff x="6210998" y="1433695"/>
            <a:chExt cx="1457346" cy="8959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E783A-94C7-4838-AA87-00752085D069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Poloniex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API 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9C9F4-BD46-40A5-8B87-695B09AF2A72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Poloniex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 is a pure crypto to crypto exchange based in the United States. With a grand redesign in early 2015 the site has added a wealth of features to provide a fully immersive trading experience.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1">
            <a:extLst>
              <a:ext uri="{FF2B5EF4-FFF2-40B4-BE49-F238E27FC236}">
                <a16:creationId xmlns:a16="http://schemas.microsoft.com/office/drawing/2014/main" id="{254C0965-91CF-4F26-AAC1-4E6C352A7763}"/>
              </a:ext>
            </a:extLst>
          </p:cNvPr>
          <p:cNvGrpSpPr/>
          <p:nvPr/>
        </p:nvGrpSpPr>
        <p:grpSpPr>
          <a:xfrm>
            <a:off x="1517935" y="3943661"/>
            <a:ext cx="4943747" cy="895926"/>
            <a:chOff x="6210998" y="1433695"/>
            <a:chExt cx="1457346" cy="8959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CDA895-53A2-4249-B3BE-55E5593AED9A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Yahoo! Finance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B126EB-C1E9-4B36-9D73-76047D48F19D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Yahoo! Finance provides financial news, data and commentary including stock quotes, press releases, financial reports, and original content.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EFC025-0B0E-4985-81AD-0944E2E211A2}"/>
              </a:ext>
            </a:extLst>
          </p:cNvPr>
          <p:cNvSpPr txBox="1"/>
          <p:nvPr/>
        </p:nvSpPr>
        <p:spPr>
          <a:xfrm>
            <a:off x="941090" y="321778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19E90-806F-426E-A3EF-230BE6646A80}"/>
              </a:ext>
            </a:extLst>
          </p:cNvPr>
          <p:cNvSpPr txBox="1"/>
          <p:nvPr/>
        </p:nvSpPr>
        <p:spPr>
          <a:xfrm>
            <a:off x="941090" y="4099236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29F9F-57A3-4D9B-98DD-665D0E3A8C02}"/>
              </a:ext>
            </a:extLst>
          </p:cNvPr>
          <p:cNvSpPr txBox="1"/>
          <p:nvPr/>
        </p:nvSpPr>
        <p:spPr>
          <a:xfrm>
            <a:off x="941090" y="4980692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692AE3D-8B5B-4F1A-9E23-FAD154127C1C}"/>
              </a:ext>
            </a:extLst>
          </p:cNvPr>
          <p:cNvSpPr/>
          <p:nvPr/>
        </p:nvSpPr>
        <p:spPr>
          <a:xfrm>
            <a:off x="1" y="1872342"/>
            <a:ext cx="12218126" cy="4397829"/>
          </a:xfrm>
          <a:custGeom>
            <a:avLst/>
            <a:gdLst>
              <a:gd name="connsiteX0" fmla="*/ 0 w 12209417"/>
              <a:gd name="connsiteY0" fmla="*/ 4284617 h 4284617"/>
              <a:gd name="connsiteX1" fmla="*/ 7977051 w 12209417"/>
              <a:gd name="connsiteY1" fmla="*/ 4284617 h 4284617"/>
              <a:gd name="connsiteX2" fmla="*/ 8342811 w 12209417"/>
              <a:gd name="connsiteY2" fmla="*/ 3579223 h 4284617"/>
              <a:gd name="connsiteX3" fmla="*/ 9448800 w 12209417"/>
              <a:gd name="connsiteY3" fmla="*/ 2725783 h 4284617"/>
              <a:gd name="connsiteX4" fmla="*/ 9657806 w 12209417"/>
              <a:gd name="connsiteY4" fmla="*/ 2063932 h 4284617"/>
              <a:gd name="connsiteX5" fmla="*/ 10755086 w 12209417"/>
              <a:gd name="connsiteY5" fmla="*/ 905692 h 4284617"/>
              <a:gd name="connsiteX6" fmla="*/ 11695611 w 12209417"/>
              <a:gd name="connsiteY6" fmla="*/ 644434 h 4284617"/>
              <a:gd name="connsiteX7" fmla="*/ 12209417 w 12209417"/>
              <a:gd name="connsiteY7" fmla="*/ 0 h 4284617"/>
              <a:gd name="connsiteX0" fmla="*/ 0 w 12583885"/>
              <a:gd name="connsiteY0" fmla="*/ 4354286 h 4354286"/>
              <a:gd name="connsiteX1" fmla="*/ 7977051 w 12583885"/>
              <a:gd name="connsiteY1" fmla="*/ 4354286 h 4354286"/>
              <a:gd name="connsiteX2" fmla="*/ 8342811 w 12583885"/>
              <a:gd name="connsiteY2" fmla="*/ 3648892 h 4354286"/>
              <a:gd name="connsiteX3" fmla="*/ 9448800 w 12583885"/>
              <a:gd name="connsiteY3" fmla="*/ 2795452 h 4354286"/>
              <a:gd name="connsiteX4" fmla="*/ 9657806 w 12583885"/>
              <a:gd name="connsiteY4" fmla="*/ 2133601 h 4354286"/>
              <a:gd name="connsiteX5" fmla="*/ 10755086 w 12583885"/>
              <a:gd name="connsiteY5" fmla="*/ 975361 h 4354286"/>
              <a:gd name="connsiteX6" fmla="*/ 11695611 w 12583885"/>
              <a:gd name="connsiteY6" fmla="*/ 714103 h 4354286"/>
              <a:gd name="connsiteX7" fmla="*/ 12583885 w 12583885"/>
              <a:gd name="connsiteY7" fmla="*/ 0 h 4354286"/>
              <a:gd name="connsiteX0" fmla="*/ 0 w 12653554"/>
              <a:gd name="connsiteY0" fmla="*/ 4371703 h 4371703"/>
              <a:gd name="connsiteX1" fmla="*/ 7977051 w 12653554"/>
              <a:gd name="connsiteY1" fmla="*/ 4371703 h 4371703"/>
              <a:gd name="connsiteX2" fmla="*/ 8342811 w 12653554"/>
              <a:gd name="connsiteY2" fmla="*/ 3666309 h 4371703"/>
              <a:gd name="connsiteX3" fmla="*/ 9448800 w 12653554"/>
              <a:gd name="connsiteY3" fmla="*/ 2812869 h 4371703"/>
              <a:gd name="connsiteX4" fmla="*/ 9657806 w 12653554"/>
              <a:gd name="connsiteY4" fmla="*/ 2151018 h 4371703"/>
              <a:gd name="connsiteX5" fmla="*/ 10755086 w 12653554"/>
              <a:gd name="connsiteY5" fmla="*/ 992778 h 4371703"/>
              <a:gd name="connsiteX6" fmla="*/ 11695611 w 12653554"/>
              <a:gd name="connsiteY6" fmla="*/ 731520 h 4371703"/>
              <a:gd name="connsiteX7" fmla="*/ 12653554 w 12653554"/>
              <a:gd name="connsiteY7" fmla="*/ 0 h 4371703"/>
              <a:gd name="connsiteX0" fmla="*/ 0 w 12218126"/>
              <a:gd name="connsiteY0" fmla="*/ 4397829 h 4397829"/>
              <a:gd name="connsiteX1" fmla="*/ 7541623 w 12218126"/>
              <a:gd name="connsiteY1" fmla="*/ 4371703 h 4397829"/>
              <a:gd name="connsiteX2" fmla="*/ 7907383 w 12218126"/>
              <a:gd name="connsiteY2" fmla="*/ 3666309 h 4397829"/>
              <a:gd name="connsiteX3" fmla="*/ 9013372 w 12218126"/>
              <a:gd name="connsiteY3" fmla="*/ 2812869 h 4397829"/>
              <a:gd name="connsiteX4" fmla="*/ 9222378 w 12218126"/>
              <a:gd name="connsiteY4" fmla="*/ 2151018 h 4397829"/>
              <a:gd name="connsiteX5" fmla="*/ 10319658 w 12218126"/>
              <a:gd name="connsiteY5" fmla="*/ 992778 h 4397829"/>
              <a:gd name="connsiteX6" fmla="*/ 11260183 w 12218126"/>
              <a:gd name="connsiteY6" fmla="*/ 731520 h 4397829"/>
              <a:gd name="connsiteX7" fmla="*/ 12218126 w 12218126"/>
              <a:gd name="connsiteY7" fmla="*/ 0 h 439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18126" h="4397829">
                <a:moveTo>
                  <a:pt x="0" y="4397829"/>
                </a:moveTo>
                <a:lnTo>
                  <a:pt x="7541623" y="4371703"/>
                </a:lnTo>
                <a:lnTo>
                  <a:pt x="7907383" y="3666309"/>
                </a:lnTo>
                <a:lnTo>
                  <a:pt x="9013372" y="2812869"/>
                </a:lnTo>
                <a:lnTo>
                  <a:pt x="9222378" y="2151018"/>
                </a:lnTo>
                <a:lnTo>
                  <a:pt x="10319658" y="992778"/>
                </a:lnTo>
                <a:lnTo>
                  <a:pt x="11260183" y="731520"/>
                </a:lnTo>
                <a:lnTo>
                  <a:pt x="1221812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633A7928-FC43-496E-BCAF-1D2664FA362B}"/>
              </a:ext>
            </a:extLst>
          </p:cNvPr>
          <p:cNvSpPr/>
          <p:nvPr/>
        </p:nvSpPr>
        <p:spPr>
          <a:xfrm>
            <a:off x="8372732" y="3110522"/>
            <a:ext cx="3122587" cy="3159649"/>
          </a:xfrm>
          <a:custGeom>
            <a:avLst/>
            <a:gdLst>
              <a:gd name="connsiteX0" fmla="*/ 3039292 w 3039292"/>
              <a:gd name="connsiteY0" fmla="*/ 0 h 2917371"/>
              <a:gd name="connsiteX1" fmla="*/ 2081349 w 3039292"/>
              <a:gd name="connsiteY1" fmla="*/ 174171 h 2917371"/>
              <a:gd name="connsiteX2" fmla="*/ 1419497 w 3039292"/>
              <a:gd name="connsiteY2" fmla="*/ 975360 h 2917371"/>
              <a:gd name="connsiteX3" fmla="*/ 1271452 w 3039292"/>
              <a:gd name="connsiteY3" fmla="*/ 1628503 h 2917371"/>
              <a:gd name="connsiteX4" fmla="*/ 165463 w 3039292"/>
              <a:gd name="connsiteY4" fmla="*/ 2386149 h 2917371"/>
              <a:gd name="connsiteX5" fmla="*/ 0 w 3039292"/>
              <a:gd name="connsiteY5" fmla="*/ 2917371 h 2917371"/>
              <a:gd name="connsiteX6" fmla="*/ 2891246 w 3039292"/>
              <a:gd name="connsiteY6" fmla="*/ 2917371 h 2917371"/>
              <a:gd name="connsiteX7" fmla="*/ 3039292 w 3039292"/>
              <a:gd name="connsiteY7" fmla="*/ 0 h 2917371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  <a:gd name="connsiteX0" fmla="*/ 2934789 w 2934789"/>
              <a:gd name="connsiteY0" fmla="*/ 0 h 2969622"/>
              <a:gd name="connsiteX1" fmla="*/ 2081349 w 2934789"/>
              <a:gd name="connsiteY1" fmla="*/ 226422 h 2969622"/>
              <a:gd name="connsiteX2" fmla="*/ 1419497 w 2934789"/>
              <a:gd name="connsiteY2" fmla="*/ 1027611 h 2969622"/>
              <a:gd name="connsiteX3" fmla="*/ 1271452 w 2934789"/>
              <a:gd name="connsiteY3" fmla="*/ 1680754 h 2969622"/>
              <a:gd name="connsiteX4" fmla="*/ 165463 w 2934789"/>
              <a:gd name="connsiteY4" fmla="*/ 2438400 h 2969622"/>
              <a:gd name="connsiteX5" fmla="*/ 0 w 2934789"/>
              <a:gd name="connsiteY5" fmla="*/ 2969622 h 2969622"/>
              <a:gd name="connsiteX6" fmla="*/ 2891246 w 2934789"/>
              <a:gd name="connsiteY6" fmla="*/ 2969622 h 2969622"/>
              <a:gd name="connsiteX7" fmla="*/ 2934789 w 2934789"/>
              <a:gd name="connsiteY7" fmla="*/ 0 h 296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4789" h="2969622">
                <a:moveTo>
                  <a:pt x="2934789" y="0"/>
                </a:moveTo>
                <a:lnTo>
                  <a:pt x="2081349" y="226422"/>
                </a:lnTo>
                <a:lnTo>
                  <a:pt x="1419497" y="1027611"/>
                </a:lnTo>
                <a:lnTo>
                  <a:pt x="1271452" y="1680754"/>
                </a:lnTo>
                <a:lnTo>
                  <a:pt x="165463" y="2438400"/>
                </a:lnTo>
                <a:lnTo>
                  <a:pt x="0" y="2969622"/>
                </a:lnTo>
                <a:lnTo>
                  <a:pt x="2891246" y="2969622"/>
                </a:lnTo>
                <a:lnTo>
                  <a:pt x="293478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010D13-A354-40E8-B29C-EF2697A07B08}"/>
              </a:ext>
            </a:extLst>
          </p:cNvPr>
          <p:cNvGrpSpPr/>
          <p:nvPr/>
        </p:nvGrpSpPr>
        <p:grpSpPr>
          <a:xfrm rot="4118366">
            <a:off x="7586520" y="3538142"/>
            <a:ext cx="1225212" cy="1396825"/>
            <a:chOff x="6816663" y="3559142"/>
            <a:chExt cx="1225212" cy="139682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756C278-32D5-4D0A-A318-FD281398500A}"/>
                </a:ext>
              </a:extLst>
            </p:cNvPr>
            <p:cNvSpPr/>
            <p:nvPr/>
          </p:nvSpPr>
          <p:spPr>
            <a:xfrm rot="19820467">
              <a:off x="7603145" y="3621314"/>
              <a:ext cx="99159" cy="1334653"/>
            </a:xfrm>
            <a:prstGeom prst="roundRect">
              <a:avLst>
                <a:gd name="adj" fmla="val 33702"/>
              </a:avLst>
            </a:prstGeom>
            <a:gradFill>
              <a:gsLst>
                <a:gs pos="0">
                  <a:schemeClr val="accent4">
                    <a:lumMod val="80000"/>
                  </a:schemeClr>
                </a:gs>
                <a:gs pos="100000">
                  <a:schemeClr val="accent4">
                    <a:lumMod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7D1A315-785A-430F-BB7E-F8D3023D4845}"/>
                </a:ext>
              </a:extLst>
            </p:cNvPr>
            <p:cNvSpPr/>
            <p:nvPr/>
          </p:nvSpPr>
          <p:spPr>
            <a:xfrm rot="19820467">
              <a:off x="7299763" y="3749789"/>
              <a:ext cx="176582" cy="156543"/>
            </a:xfrm>
            <a:prstGeom prst="roundRect">
              <a:avLst>
                <a:gd name="adj" fmla="val 275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677A9042-1E37-4CA0-BD77-A7B157192A23}"/>
                </a:ext>
              </a:extLst>
            </p:cNvPr>
            <p:cNvSpPr/>
            <p:nvPr/>
          </p:nvSpPr>
          <p:spPr>
            <a:xfrm rot="3412889">
              <a:off x="7609207" y="3406218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1">
              <a:extLst>
                <a:ext uri="{FF2B5EF4-FFF2-40B4-BE49-F238E27FC236}">
                  <a16:creationId xmlns:a16="http://schemas.microsoft.com/office/drawing/2014/main" id="{E1D3DDF8-61E3-4BF2-BFB4-98953CCBE63B}"/>
                </a:ext>
              </a:extLst>
            </p:cNvPr>
            <p:cNvSpPr/>
            <p:nvPr/>
          </p:nvSpPr>
          <p:spPr>
            <a:xfrm rot="14422253" flipH="1">
              <a:off x="6969587" y="3789364"/>
              <a:ext cx="279743" cy="585592"/>
            </a:xfrm>
            <a:custGeom>
              <a:avLst/>
              <a:gdLst>
                <a:gd name="connsiteX0" fmla="*/ 0 w 110689"/>
                <a:gd name="connsiteY0" fmla="*/ 572947 h 572947"/>
                <a:gd name="connsiteX1" fmla="*/ 55345 w 110689"/>
                <a:gd name="connsiteY1" fmla="*/ 0 h 572947"/>
                <a:gd name="connsiteX2" fmla="*/ 110689 w 110689"/>
                <a:gd name="connsiteY2" fmla="*/ 572947 h 572947"/>
                <a:gd name="connsiteX3" fmla="*/ 0 w 110689"/>
                <a:gd name="connsiteY3" fmla="*/ 572947 h 572947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0 w 301126"/>
                <a:gd name="connsiteY0" fmla="*/ 600004 h 600004"/>
                <a:gd name="connsiteX1" fmla="*/ 301126 w 301126"/>
                <a:gd name="connsiteY1" fmla="*/ 0 h 600004"/>
                <a:gd name="connsiteX2" fmla="*/ 110689 w 301126"/>
                <a:gd name="connsiteY2" fmla="*/ 600004 h 600004"/>
                <a:gd name="connsiteX3" fmla="*/ 0 w 301126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141 w 301267"/>
                <a:gd name="connsiteY0" fmla="*/ 600004 h 600004"/>
                <a:gd name="connsiteX1" fmla="*/ 301267 w 301267"/>
                <a:gd name="connsiteY1" fmla="*/ 0 h 600004"/>
                <a:gd name="connsiteX2" fmla="*/ 110830 w 301267"/>
                <a:gd name="connsiteY2" fmla="*/ 600004 h 600004"/>
                <a:gd name="connsiteX3" fmla="*/ 141 w 301267"/>
                <a:gd name="connsiteY3" fmla="*/ 600004 h 600004"/>
                <a:gd name="connsiteX0" fmla="*/ 228 w 279731"/>
                <a:gd name="connsiteY0" fmla="*/ 585592 h 585592"/>
                <a:gd name="connsiteX1" fmla="*/ 279731 w 279731"/>
                <a:gd name="connsiteY1" fmla="*/ 0 h 585592"/>
                <a:gd name="connsiteX2" fmla="*/ 110917 w 279731"/>
                <a:gd name="connsiteY2" fmla="*/ 585592 h 585592"/>
                <a:gd name="connsiteX3" fmla="*/ 228 w 279731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165 w 279668"/>
                <a:gd name="connsiteY0" fmla="*/ 585592 h 585592"/>
                <a:gd name="connsiteX1" fmla="*/ 279668 w 279668"/>
                <a:gd name="connsiteY1" fmla="*/ 0 h 585592"/>
                <a:gd name="connsiteX2" fmla="*/ 110854 w 279668"/>
                <a:gd name="connsiteY2" fmla="*/ 585592 h 585592"/>
                <a:gd name="connsiteX3" fmla="*/ 165 w 279668"/>
                <a:gd name="connsiteY3" fmla="*/ 585592 h 585592"/>
                <a:gd name="connsiteX0" fmla="*/ 240 w 279743"/>
                <a:gd name="connsiteY0" fmla="*/ 585592 h 585592"/>
                <a:gd name="connsiteX1" fmla="*/ 279743 w 279743"/>
                <a:gd name="connsiteY1" fmla="*/ 0 h 585592"/>
                <a:gd name="connsiteX2" fmla="*/ 110929 w 279743"/>
                <a:gd name="connsiteY2" fmla="*/ 585592 h 585592"/>
                <a:gd name="connsiteX3" fmla="*/ 240 w 279743"/>
                <a:gd name="connsiteY3" fmla="*/ 585592 h 58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3" h="585592">
                  <a:moveTo>
                    <a:pt x="240" y="585592"/>
                  </a:moveTo>
                  <a:cubicBezTo>
                    <a:pt x="-2898" y="444351"/>
                    <a:pt x="21192" y="186437"/>
                    <a:pt x="279743" y="0"/>
                  </a:cubicBezTo>
                  <a:cubicBezTo>
                    <a:pt x="102058" y="325112"/>
                    <a:pt x="129667" y="454175"/>
                    <a:pt x="110929" y="585592"/>
                  </a:cubicBezTo>
                  <a:lnTo>
                    <a:pt x="240" y="58559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64E512-E40C-4841-85A1-4D3820143700}"/>
              </a:ext>
            </a:extLst>
          </p:cNvPr>
          <p:cNvGrpSpPr/>
          <p:nvPr/>
        </p:nvGrpSpPr>
        <p:grpSpPr>
          <a:xfrm>
            <a:off x="6707479" y="4133010"/>
            <a:ext cx="1290857" cy="2174487"/>
            <a:chOff x="6707479" y="4133010"/>
            <a:chExt cx="1290857" cy="2174487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AFD2B91-47EB-4EDD-B467-8F3C0B34014E}"/>
                </a:ext>
              </a:extLst>
            </p:cNvPr>
            <p:cNvSpPr/>
            <p:nvPr/>
          </p:nvSpPr>
          <p:spPr>
            <a:xfrm rot="826668" flipH="1">
              <a:off x="6707479" y="4133010"/>
              <a:ext cx="913301" cy="2174487"/>
            </a:xfrm>
            <a:custGeom>
              <a:avLst/>
              <a:gdLst>
                <a:gd name="connsiteX0" fmla="*/ 598044 w 913301"/>
                <a:gd name="connsiteY0" fmla="*/ 438167 h 2174487"/>
                <a:gd name="connsiteX1" fmla="*/ 425445 w 913301"/>
                <a:gd name="connsiteY1" fmla="*/ 481991 h 2174487"/>
                <a:gd name="connsiteX2" fmla="*/ 417947 w 913301"/>
                <a:gd name="connsiteY2" fmla="*/ 494619 h 2174487"/>
                <a:gd name="connsiteX3" fmla="*/ 474774 w 913301"/>
                <a:gd name="connsiteY3" fmla="*/ 474487 h 2174487"/>
                <a:gd name="connsiteX4" fmla="*/ 657885 w 913301"/>
                <a:gd name="connsiteY4" fmla="*/ 561804 h 2174487"/>
                <a:gd name="connsiteX5" fmla="*/ 570565 w 913301"/>
                <a:gd name="connsiteY5" fmla="*/ 744915 h 2174487"/>
                <a:gd name="connsiteX6" fmla="*/ 284541 w 913301"/>
                <a:gd name="connsiteY6" fmla="*/ 846235 h 2174487"/>
                <a:gd name="connsiteX7" fmla="*/ 207052 w 913301"/>
                <a:gd name="connsiteY7" fmla="*/ 1067613 h 2174487"/>
                <a:gd name="connsiteX8" fmla="*/ 201389 w 913301"/>
                <a:gd name="connsiteY8" fmla="*/ 1097609 h 2174487"/>
                <a:gd name="connsiteX9" fmla="*/ 199968 w 913301"/>
                <a:gd name="connsiteY9" fmla="*/ 1099058 h 2174487"/>
                <a:gd name="connsiteX10" fmla="*/ 15086 w 913301"/>
                <a:gd name="connsiteY10" fmla="*/ 1383405 h 2174487"/>
                <a:gd name="connsiteX11" fmla="*/ 272 w 913301"/>
                <a:gd name="connsiteY11" fmla="*/ 1420786 h 2174487"/>
                <a:gd name="connsiteX12" fmla="*/ 854 w 913301"/>
                <a:gd name="connsiteY12" fmla="*/ 1455662 h 2174487"/>
                <a:gd name="connsiteX13" fmla="*/ 1 w 913301"/>
                <a:gd name="connsiteY13" fmla="*/ 1459892 h 2174487"/>
                <a:gd name="connsiteX14" fmla="*/ 1 w 913301"/>
                <a:gd name="connsiteY14" fmla="*/ 1929005 h 2174487"/>
                <a:gd name="connsiteX15" fmla="*/ 101254 w 913301"/>
                <a:gd name="connsiteY15" fmla="*/ 2030258 h 2174487"/>
                <a:gd name="connsiteX16" fmla="*/ 202507 w 913301"/>
                <a:gd name="connsiteY16" fmla="*/ 1929005 h 2174487"/>
                <a:gd name="connsiteX17" fmla="*/ 202507 w 913301"/>
                <a:gd name="connsiteY17" fmla="*/ 1466652 h 2174487"/>
                <a:gd name="connsiteX18" fmla="*/ 298815 w 913301"/>
                <a:gd name="connsiteY18" fmla="*/ 1318528 h 2174487"/>
                <a:gd name="connsiteX19" fmla="*/ 337331 w 913301"/>
                <a:gd name="connsiteY19" fmla="*/ 1549805 h 2174487"/>
                <a:gd name="connsiteX20" fmla="*/ 356460 w 913301"/>
                <a:gd name="connsiteY20" fmla="*/ 1580473 h 2174487"/>
                <a:gd name="connsiteX21" fmla="*/ 355627 w 913301"/>
                <a:gd name="connsiteY21" fmla="*/ 1585783 h 2174487"/>
                <a:gd name="connsiteX22" fmla="*/ 364676 w 913301"/>
                <a:gd name="connsiteY22" fmla="*/ 1622996 h 2174487"/>
                <a:gd name="connsiteX23" fmla="*/ 596773 w 913301"/>
                <a:gd name="connsiteY23" fmla="*/ 2118901 h 2174487"/>
                <a:gd name="connsiteX24" fmla="*/ 725008 w 913301"/>
                <a:gd name="connsiteY24" fmla="*/ 2165371 h 2174487"/>
                <a:gd name="connsiteX25" fmla="*/ 733716 w 913301"/>
                <a:gd name="connsiteY25" fmla="*/ 2161296 h 2174487"/>
                <a:gd name="connsiteX26" fmla="*/ 780185 w 913301"/>
                <a:gd name="connsiteY26" fmla="*/ 2033061 h 2174487"/>
                <a:gd name="connsiteX27" fmla="*/ 548089 w 913301"/>
                <a:gd name="connsiteY27" fmla="*/ 1537156 h 2174487"/>
                <a:gd name="connsiteX28" fmla="*/ 536735 w 913301"/>
                <a:gd name="connsiteY28" fmla="*/ 1526783 h 2174487"/>
                <a:gd name="connsiteX29" fmla="*/ 537086 w 913301"/>
                <a:gd name="connsiteY29" fmla="*/ 1516540 h 2174487"/>
                <a:gd name="connsiteX30" fmla="*/ 491160 w 913301"/>
                <a:gd name="connsiteY30" fmla="*/ 1240771 h 2174487"/>
                <a:gd name="connsiteX31" fmla="*/ 481099 w 913301"/>
                <a:gd name="connsiteY31" fmla="*/ 1224638 h 2174487"/>
                <a:gd name="connsiteX32" fmla="*/ 511141 w 913301"/>
                <a:gd name="connsiteY32" fmla="*/ 1174053 h 2174487"/>
                <a:gd name="connsiteX33" fmla="*/ 696871 w 913301"/>
                <a:gd name="connsiteY33" fmla="*/ 643431 h 2174487"/>
                <a:gd name="connsiteX34" fmla="*/ 598044 w 913301"/>
                <a:gd name="connsiteY34" fmla="*/ 438167 h 2174487"/>
                <a:gd name="connsiteX35" fmla="*/ 747565 w 913301"/>
                <a:gd name="connsiteY35" fmla="*/ 6308 h 2174487"/>
                <a:gd name="connsiteX36" fmla="*/ 484549 w 913301"/>
                <a:gd name="connsiteY36" fmla="*/ 165736 h 2174487"/>
                <a:gd name="connsiteX37" fmla="*/ 643978 w 913301"/>
                <a:gd name="connsiteY37" fmla="*/ 428754 h 2174487"/>
                <a:gd name="connsiteX38" fmla="*/ 906993 w 913301"/>
                <a:gd name="connsiteY38" fmla="*/ 269326 h 2174487"/>
                <a:gd name="connsiteX39" fmla="*/ 747565 w 913301"/>
                <a:gd name="connsiteY39" fmla="*/ 6308 h 21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13301" h="2174487">
                  <a:moveTo>
                    <a:pt x="598044" y="438167"/>
                  </a:moveTo>
                  <a:cubicBezTo>
                    <a:pt x="535065" y="416124"/>
                    <a:pt x="467628" y="435501"/>
                    <a:pt x="425445" y="481991"/>
                  </a:cubicBezTo>
                  <a:lnTo>
                    <a:pt x="417947" y="494619"/>
                  </a:lnTo>
                  <a:lnTo>
                    <a:pt x="474774" y="474487"/>
                  </a:lnTo>
                  <a:cubicBezTo>
                    <a:pt x="549448" y="448035"/>
                    <a:pt x="631431" y="487126"/>
                    <a:pt x="657885" y="561804"/>
                  </a:cubicBezTo>
                  <a:cubicBezTo>
                    <a:pt x="684334" y="636480"/>
                    <a:pt x="645243" y="718462"/>
                    <a:pt x="570565" y="744915"/>
                  </a:cubicBezTo>
                  <a:lnTo>
                    <a:pt x="284541" y="846235"/>
                  </a:lnTo>
                  <a:lnTo>
                    <a:pt x="207052" y="1067613"/>
                  </a:lnTo>
                  <a:lnTo>
                    <a:pt x="201389" y="1097609"/>
                  </a:lnTo>
                  <a:lnTo>
                    <a:pt x="199968" y="1099058"/>
                  </a:lnTo>
                  <a:lnTo>
                    <a:pt x="15086" y="1383405"/>
                  </a:lnTo>
                  <a:cubicBezTo>
                    <a:pt x="7465" y="1395126"/>
                    <a:pt x="2579" y="1407835"/>
                    <a:pt x="272" y="1420786"/>
                  </a:cubicBezTo>
                  <a:cubicBezTo>
                    <a:pt x="466" y="1432411"/>
                    <a:pt x="661" y="1444036"/>
                    <a:pt x="854" y="1455662"/>
                  </a:cubicBezTo>
                  <a:cubicBezTo>
                    <a:pt x="569" y="1457072"/>
                    <a:pt x="286" y="1458482"/>
                    <a:pt x="1" y="1459892"/>
                  </a:cubicBezTo>
                  <a:lnTo>
                    <a:pt x="1" y="1929005"/>
                  </a:lnTo>
                  <a:cubicBezTo>
                    <a:pt x="0" y="1984924"/>
                    <a:pt x="45334" y="2030258"/>
                    <a:pt x="101254" y="2030258"/>
                  </a:cubicBezTo>
                  <a:cubicBezTo>
                    <a:pt x="157173" y="2030258"/>
                    <a:pt x="202507" y="1984925"/>
                    <a:pt x="202507" y="1929005"/>
                  </a:cubicBezTo>
                  <a:lnTo>
                    <a:pt x="202507" y="1466652"/>
                  </a:lnTo>
                  <a:lnTo>
                    <a:pt x="298815" y="1318528"/>
                  </a:lnTo>
                  <a:lnTo>
                    <a:pt x="337331" y="1549805"/>
                  </a:lnTo>
                  <a:lnTo>
                    <a:pt x="356460" y="1580473"/>
                  </a:lnTo>
                  <a:lnTo>
                    <a:pt x="355627" y="1585783"/>
                  </a:lnTo>
                  <a:cubicBezTo>
                    <a:pt x="356100" y="1598301"/>
                    <a:pt x="359033" y="1610935"/>
                    <a:pt x="364676" y="1622996"/>
                  </a:cubicBezTo>
                  <a:lnTo>
                    <a:pt x="596773" y="2118901"/>
                  </a:lnTo>
                  <a:cubicBezTo>
                    <a:pt x="619352" y="2167144"/>
                    <a:pt x="676765" y="2187950"/>
                    <a:pt x="725008" y="2165371"/>
                  </a:cubicBezTo>
                  <a:lnTo>
                    <a:pt x="733716" y="2161296"/>
                  </a:lnTo>
                  <a:cubicBezTo>
                    <a:pt x="781959" y="2138716"/>
                    <a:pt x="802762" y="2081302"/>
                    <a:pt x="780185" y="2033061"/>
                  </a:cubicBezTo>
                  <a:lnTo>
                    <a:pt x="548089" y="1537156"/>
                  </a:lnTo>
                  <a:lnTo>
                    <a:pt x="536735" y="1526783"/>
                  </a:lnTo>
                  <a:cubicBezTo>
                    <a:pt x="536852" y="1523368"/>
                    <a:pt x="536970" y="1519954"/>
                    <a:pt x="537086" y="1516540"/>
                  </a:cubicBezTo>
                  <a:lnTo>
                    <a:pt x="491160" y="1240771"/>
                  </a:lnTo>
                  <a:lnTo>
                    <a:pt x="481099" y="1224638"/>
                  </a:lnTo>
                  <a:lnTo>
                    <a:pt x="511141" y="1174053"/>
                  </a:lnTo>
                  <a:lnTo>
                    <a:pt x="696871" y="643431"/>
                  </a:lnTo>
                  <a:cubicBezTo>
                    <a:pt x="726262" y="559458"/>
                    <a:pt x="682016" y="467558"/>
                    <a:pt x="598044" y="438167"/>
                  </a:cubicBezTo>
                  <a:close/>
                  <a:moveTo>
                    <a:pt x="747565" y="6308"/>
                  </a:moveTo>
                  <a:cubicBezTo>
                    <a:pt x="630910" y="-22296"/>
                    <a:pt x="513153" y="49082"/>
                    <a:pt x="484549" y="165736"/>
                  </a:cubicBezTo>
                  <a:cubicBezTo>
                    <a:pt x="455943" y="282391"/>
                    <a:pt x="527323" y="400148"/>
                    <a:pt x="643978" y="428754"/>
                  </a:cubicBezTo>
                  <a:cubicBezTo>
                    <a:pt x="760630" y="457358"/>
                    <a:pt x="878388" y="385980"/>
                    <a:pt x="906993" y="269326"/>
                  </a:cubicBezTo>
                  <a:cubicBezTo>
                    <a:pt x="935599" y="152671"/>
                    <a:pt x="864219" y="34914"/>
                    <a:pt x="747565" y="6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D1689CD-88B2-427D-BC9F-24203824832B}"/>
                </a:ext>
              </a:extLst>
            </p:cNvPr>
            <p:cNvSpPr/>
            <p:nvPr/>
          </p:nvSpPr>
          <p:spPr>
            <a:xfrm rot="18162989">
              <a:off x="7251630" y="4555333"/>
              <a:ext cx="211547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C768F9-3413-4797-9277-DC6A1D815625}"/>
                </a:ext>
              </a:extLst>
            </p:cNvPr>
            <p:cNvSpPr/>
            <p:nvPr/>
          </p:nvSpPr>
          <p:spPr>
            <a:xfrm rot="15304124">
              <a:off x="7633046" y="4614399"/>
              <a:ext cx="171813" cy="5587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45F92F3-33B0-4D71-8D44-069D6A3E491B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934997"/>
            <a:ext cx="1008000" cy="107803"/>
            <a:chOff x="9071572" y="5941778"/>
            <a:chExt cx="1177490" cy="12592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FED3A86-5414-4203-9BA3-FE61F6003063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A28301F-FF9C-4975-AB8A-FB22D01ADF3F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E61E40F-6909-47A8-B0AB-19DDCEB9F79A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FAFF53-1F3C-4C94-9049-2B65859A267B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C05765-5EA3-4BE5-B6EE-42281EAD3E8C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DD729E4-AADE-4255-B8A1-5B1A508112E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56534FA-5884-4C02-A2C0-0E140F186969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E944B2B-5CBC-4335-9F34-67ECCF90397E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4D69F39-3895-44AF-BD4C-1698B58214D3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DB9B84A-AC18-4BBD-9884-C4E580CDAEB6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90B85CB-4121-4FD4-8B4B-077C9080DA9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E98CB23-7782-4985-A6EE-FE3684DACBB2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F64D44-FF8B-4FAD-82CF-FE26E7DD93D2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A94D779-99DA-4708-8F35-2F40A070C9F8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E049DDF-8D41-47C8-80B7-15AF5BB6E9C3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757235"/>
            <a:ext cx="1008000" cy="107803"/>
            <a:chOff x="9071572" y="5941778"/>
            <a:chExt cx="1177490" cy="125929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A5F565E2-4097-4880-9B26-F3E031FA4DCB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774BB5-3D58-4CC6-94DD-81120334AD85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678A815-48D7-4BE4-BA1A-7A935431F90C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62650F2-BB92-4ED6-8018-9578D3F7AAF2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EA9BFCA-16EB-42B3-933A-B39A28D81270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0C192F4-B36F-4154-B84E-71B1482CC367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C9BE2A1-831A-48FC-8747-6491BB9BFFCB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5FA159B1-8C90-4E19-A608-F076ADBD9BA2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F41BB92-EE7C-4EF6-B600-016040753674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2470BEF-2D6A-4875-B654-1CD15BDD348E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0E9FB2B-5A4E-4233-9F74-0C691C67CB3B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09F608B-9A3D-44A6-8D70-FAE2CBD97C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D39211-D4CB-4F59-B56C-9E8C038C3D79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CCAED8-631C-4D06-8C78-257175973E1D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6E6269-A995-41CC-8AEB-E4DD10FD4DDD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579473"/>
            <a:ext cx="1008000" cy="107803"/>
            <a:chOff x="9071572" y="5941778"/>
            <a:chExt cx="1177490" cy="12592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B0F1F6B-DFDE-40E7-B099-995034BD0F9E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FD18FD4-E8F8-4E83-A1AF-DC6A9EC09B8D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A427E8CF-4C79-4D5C-A8C1-60A9CB9AA0B4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E20212E-C2CC-43F7-9733-33FEC5B9C034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D19FD3AF-A1C7-46E4-9623-99E260801C9E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5B7D15A-566C-4B4B-875D-A862983F82B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C5017A6-B7CD-43EE-ABC1-2AAC9D3D5722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34AF69-9EDC-4657-B795-06F84F2E60F8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29E9C76-D2BF-4587-8E30-EE19AE47EEF1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C6B72B7-A478-4F2F-9DE6-C5177B3FCC98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EEBA67D-8F9D-4D1C-92FD-8E47D906308C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5FD5F4B6-CB62-4F1F-9283-5FA8A10CF4D3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D5323F8B-9AEA-4FF7-B11A-1073E1AED60A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101E482-44FA-4F7D-BFAF-18B5EA069D13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E4FD016-7812-42E2-B01B-5A908B9DB7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8498" y="5401711"/>
            <a:ext cx="1008000" cy="107803"/>
            <a:chOff x="9071572" y="5941778"/>
            <a:chExt cx="1177490" cy="125929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6FCC967-84A0-4306-9470-B820CA377E9C}"/>
                </a:ext>
              </a:extLst>
            </p:cNvPr>
            <p:cNvSpPr/>
            <p:nvPr/>
          </p:nvSpPr>
          <p:spPr>
            <a:xfrm>
              <a:off x="9071572" y="5941778"/>
              <a:ext cx="1177490" cy="125929"/>
            </a:xfrm>
            <a:prstGeom prst="roundRect">
              <a:avLst>
                <a:gd name="adj" fmla="val 204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766944D-FB8A-4F3C-9282-0A2116075251}"/>
                </a:ext>
              </a:extLst>
            </p:cNvPr>
            <p:cNvSpPr/>
            <p:nvPr/>
          </p:nvSpPr>
          <p:spPr>
            <a:xfrm flipH="1">
              <a:off x="91079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F26F49D-91CC-4562-8931-496FAA22CC2B}"/>
                </a:ext>
              </a:extLst>
            </p:cNvPr>
            <p:cNvSpPr/>
            <p:nvPr/>
          </p:nvSpPr>
          <p:spPr>
            <a:xfrm flipH="1">
              <a:off x="91960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664EC3C-D3C8-4B19-8915-D3088B885FC1}"/>
                </a:ext>
              </a:extLst>
            </p:cNvPr>
            <p:cNvSpPr/>
            <p:nvPr/>
          </p:nvSpPr>
          <p:spPr>
            <a:xfrm flipH="1">
              <a:off x="92841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2F4DE4A8-1300-4707-ABE5-CCDE743BCE39}"/>
                </a:ext>
              </a:extLst>
            </p:cNvPr>
            <p:cNvSpPr/>
            <p:nvPr/>
          </p:nvSpPr>
          <p:spPr>
            <a:xfrm flipH="1">
              <a:off x="937226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5601743A-7923-4F91-A09B-F3314F5A643C}"/>
                </a:ext>
              </a:extLst>
            </p:cNvPr>
            <p:cNvSpPr/>
            <p:nvPr/>
          </p:nvSpPr>
          <p:spPr>
            <a:xfrm flipH="1">
              <a:off x="946035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821596A-BA32-4B9A-9C0F-593F802BE9A0}"/>
                </a:ext>
              </a:extLst>
            </p:cNvPr>
            <p:cNvSpPr/>
            <p:nvPr/>
          </p:nvSpPr>
          <p:spPr>
            <a:xfrm flipH="1">
              <a:off x="954844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8994544-2644-4CA2-9645-27A252CC40B9}"/>
                </a:ext>
              </a:extLst>
            </p:cNvPr>
            <p:cNvSpPr/>
            <p:nvPr/>
          </p:nvSpPr>
          <p:spPr>
            <a:xfrm flipH="1">
              <a:off x="963653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7CACFAF-BD91-49DF-8909-B710C7907220}"/>
                </a:ext>
              </a:extLst>
            </p:cNvPr>
            <p:cNvSpPr/>
            <p:nvPr/>
          </p:nvSpPr>
          <p:spPr>
            <a:xfrm flipH="1">
              <a:off x="972462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CFD6812-0B0A-4F60-8DFD-E94C9776CB70}"/>
                </a:ext>
              </a:extLst>
            </p:cNvPr>
            <p:cNvSpPr/>
            <p:nvPr/>
          </p:nvSpPr>
          <p:spPr>
            <a:xfrm flipH="1">
              <a:off x="981271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7B08001-2456-4301-87CE-A604682F798E}"/>
                </a:ext>
              </a:extLst>
            </p:cNvPr>
            <p:cNvSpPr/>
            <p:nvPr/>
          </p:nvSpPr>
          <p:spPr>
            <a:xfrm flipH="1">
              <a:off x="990080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30C94A5-5E1F-4EB6-A530-6A1547D41A30}"/>
                </a:ext>
              </a:extLst>
            </p:cNvPr>
            <p:cNvSpPr/>
            <p:nvPr/>
          </p:nvSpPr>
          <p:spPr>
            <a:xfrm flipH="1">
              <a:off x="998889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2A71A24-A033-468C-B24D-71CFC58D5554}"/>
                </a:ext>
              </a:extLst>
            </p:cNvPr>
            <p:cNvSpPr/>
            <p:nvPr/>
          </p:nvSpPr>
          <p:spPr>
            <a:xfrm flipH="1">
              <a:off x="1007698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019F745-3F0E-44E5-9FF5-A5D777B7DCE4}"/>
                </a:ext>
              </a:extLst>
            </p:cNvPr>
            <p:cNvSpPr/>
            <p:nvPr/>
          </p:nvSpPr>
          <p:spPr>
            <a:xfrm flipH="1">
              <a:off x="10165079" y="5941778"/>
              <a:ext cx="45719" cy="125929"/>
            </a:xfrm>
            <a:prstGeom prst="roundRect">
              <a:avLst>
                <a:gd name="adj" fmla="val 20474"/>
              </a:avLst>
            </a:prstGeom>
            <a:gradFill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4">
                    <a:lumMod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19">
            <a:extLst>
              <a:ext uri="{FF2B5EF4-FFF2-40B4-BE49-F238E27FC236}">
                <a16:creationId xmlns:a16="http://schemas.microsoft.com/office/drawing/2014/main" id="{79A89352-C7D9-4594-8685-ED39585F2276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38" y="5066115"/>
            <a:ext cx="1001593" cy="1001593"/>
            <a:chOff x="331023" y="414040"/>
            <a:chExt cx="5704886" cy="5704886"/>
          </a:xfrm>
          <a:solidFill>
            <a:srgbClr val="F7931A"/>
          </a:solidFill>
        </p:grpSpPr>
        <p:sp>
          <p:nvSpPr>
            <p:cNvPr id="44" name="타원 4">
              <a:extLst>
                <a:ext uri="{FF2B5EF4-FFF2-40B4-BE49-F238E27FC236}">
                  <a16:creationId xmlns:a16="http://schemas.microsoft.com/office/drawing/2014/main" id="{11D470C5-0E6F-4891-906F-E07D51813D8A}"/>
                </a:ext>
              </a:extLst>
            </p:cNvPr>
            <p:cNvSpPr/>
            <p:nvPr/>
          </p:nvSpPr>
          <p:spPr>
            <a:xfrm>
              <a:off x="331023" y="414040"/>
              <a:ext cx="5704886" cy="5704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18">
              <a:extLst>
                <a:ext uri="{FF2B5EF4-FFF2-40B4-BE49-F238E27FC236}">
                  <a16:creationId xmlns:a16="http://schemas.microsoft.com/office/drawing/2014/main" id="{396428C6-4DA5-4586-BAD1-025221F48884}"/>
                </a:ext>
              </a:extLst>
            </p:cNvPr>
            <p:cNvSpPr/>
            <p:nvPr/>
          </p:nvSpPr>
          <p:spPr>
            <a:xfrm>
              <a:off x="1732297" y="1404675"/>
              <a:ext cx="2723060" cy="3624123"/>
            </a:xfrm>
            <a:custGeom>
              <a:avLst/>
              <a:gdLst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451461 w 2723060"/>
                <a:gd name="connsiteY5" fmla="*/ 966969 h 3624123"/>
                <a:gd name="connsiteX6" fmla="*/ 1297825 w 2723060"/>
                <a:gd name="connsiteY6" fmla="*/ 1585462 h 3624123"/>
                <a:gd name="connsiteX7" fmla="*/ 1327295 w 2723060"/>
                <a:gd name="connsiteY7" fmla="*/ 1593882 h 3624123"/>
                <a:gd name="connsiteX8" fmla="*/ 2101069 w 2723060"/>
                <a:gd name="connsiteY8" fmla="*/ 1442099 h 3624123"/>
                <a:gd name="connsiteX9" fmla="*/ 1476944 w 2723060"/>
                <a:gd name="connsiteY9" fmla="*/ 971501 h 3624123"/>
                <a:gd name="connsiteX10" fmla="*/ 1344584 w 2723060"/>
                <a:gd name="connsiteY10" fmla="*/ 0 h 3624123"/>
                <a:gd name="connsiteX11" fmla="*/ 1671487 w 2723060"/>
                <a:gd name="connsiteY11" fmla="*/ 81203 h 3624123"/>
                <a:gd name="connsiteX12" fmla="*/ 1542443 w 2723060"/>
                <a:gd name="connsiteY12" fmla="*/ 600696 h 3624123"/>
                <a:gd name="connsiteX13" fmla="*/ 1773570 w 2723060"/>
                <a:gd name="connsiteY13" fmla="*/ 661967 h 3624123"/>
                <a:gd name="connsiteX14" fmla="*/ 1902732 w 2723060"/>
                <a:gd name="connsiteY14" fmla="*/ 141995 h 3624123"/>
                <a:gd name="connsiteX15" fmla="*/ 2229635 w 2723060"/>
                <a:gd name="connsiteY15" fmla="*/ 223199 h 3624123"/>
                <a:gd name="connsiteX16" fmla="*/ 2097157 w 2723060"/>
                <a:gd name="connsiteY16" fmla="*/ 756519 h 3624123"/>
                <a:gd name="connsiteX17" fmla="*/ 2123708 w 2723060"/>
                <a:gd name="connsiteY17" fmla="*/ 764788 h 3624123"/>
                <a:gd name="connsiteX18" fmla="*/ 2335072 w 2723060"/>
                <a:gd name="connsiteY18" fmla="*/ 840224 h 3624123"/>
                <a:gd name="connsiteX19" fmla="*/ 2324552 w 2723060"/>
                <a:gd name="connsiteY19" fmla="*/ 1922314 h 3624123"/>
                <a:gd name="connsiteX20" fmla="*/ 1696129 w 2723060"/>
                <a:gd name="connsiteY20" fmla="*/ 3139458 h 3624123"/>
                <a:gd name="connsiteX21" fmla="*/ 1517188 w 2723060"/>
                <a:gd name="connsiteY21" fmla="*/ 3096262 h 3624123"/>
                <a:gd name="connsiteX22" fmla="*/ 1386066 w 2723060"/>
                <a:gd name="connsiteY22" fmla="*/ 3624123 h 3624123"/>
                <a:gd name="connsiteX23" fmla="*/ 1059163 w 2723060"/>
                <a:gd name="connsiteY23" fmla="*/ 3542919 h 3624123"/>
                <a:gd name="connsiteX24" fmla="*/ 1189748 w 2723060"/>
                <a:gd name="connsiteY24" fmla="*/ 3017219 h 3624123"/>
                <a:gd name="connsiteX25" fmla="*/ 956179 w 2723060"/>
                <a:gd name="connsiteY25" fmla="*/ 2960836 h 3624123"/>
                <a:gd name="connsiteX26" fmla="*/ 824545 w 2723060"/>
                <a:gd name="connsiteY26" fmla="*/ 3490760 h 3624123"/>
                <a:gd name="connsiteX27" fmla="*/ 497641 w 2723060"/>
                <a:gd name="connsiteY27" fmla="*/ 3409556 h 3624123"/>
                <a:gd name="connsiteX28" fmla="*/ 628739 w 2723060"/>
                <a:gd name="connsiteY28" fmla="*/ 2881793 h 3624123"/>
                <a:gd name="connsiteX29" fmla="*/ 0 w 2723060"/>
                <a:gd name="connsiteY29" fmla="*/ 2730017 h 3624123"/>
                <a:gd name="connsiteX30" fmla="*/ 156593 w 2723060"/>
                <a:gd name="connsiteY30" fmla="*/ 2363814 h 3624123"/>
                <a:gd name="connsiteX31" fmla="*/ 371795 w 2723060"/>
                <a:gd name="connsiteY31" fmla="*/ 2423080 h 3624123"/>
                <a:gd name="connsiteX32" fmla="*/ 531510 w 2723060"/>
                <a:gd name="connsiteY32" fmla="*/ 2341701 h 3624123"/>
                <a:gd name="connsiteX33" fmla="*/ 874781 w 2723060"/>
                <a:gd name="connsiteY33" fmla="*/ 939029 h 3624123"/>
                <a:gd name="connsiteX34" fmla="*/ 772687 w 2723060"/>
                <a:gd name="connsiteY34" fmla="*/ 774709 h 3624123"/>
                <a:gd name="connsiteX35" fmla="*/ 502494 w 2723060"/>
                <a:gd name="connsiteY35" fmla="*/ 705662 h 3624123"/>
                <a:gd name="connsiteX36" fmla="*/ 579104 w 2723060"/>
                <a:gd name="connsiteY36" fmla="*/ 367817 h 3624123"/>
                <a:gd name="connsiteX37" fmla="*/ 1021286 w 2723060"/>
                <a:gd name="connsiteY37" fmla="*/ 475515 h 3624123"/>
                <a:gd name="connsiteX38" fmla="*/ 1215103 w 2723060"/>
                <a:gd name="connsiteY38" fmla="*/ 521254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  <a:gd name="connsiteX0" fmla="*/ 1218382 w 2723060"/>
                <a:gd name="connsiteY0" fmla="*/ 1905279 h 3624123"/>
                <a:gd name="connsiteX1" fmla="*/ 1051614 w 2723060"/>
                <a:gd name="connsiteY1" fmla="*/ 2576639 h 3624123"/>
                <a:gd name="connsiteX2" fmla="*/ 1081311 w 2723060"/>
                <a:gd name="connsiteY2" fmla="*/ 2585169 h 3624123"/>
                <a:gd name="connsiteX3" fmla="*/ 2005664 w 2723060"/>
                <a:gd name="connsiteY3" fmla="*/ 2455670 h 3624123"/>
                <a:gd name="connsiteX4" fmla="*/ 1243900 w 2723060"/>
                <a:gd name="connsiteY4" fmla="*/ 1909857 h 3624123"/>
                <a:gd name="connsiteX5" fmla="*/ 1218382 w 2723060"/>
                <a:gd name="connsiteY5" fmla="*/ 1905279 h 3624123"/>
                <a:gd name="connsiteX6" fmla="*/ 1451461 w 2723060"/>
                <a:gd name="connsiteY6" fmla="*/ 966969 h 3624123"/>
                <a:gd name="connsiteX7" fmla="*/ 1297825 w 2723060"/>
                <a:gd name="connsiteY7" fmla="*/ 1585462 h 3624123"/>
                <a:gd name="connsiteX8" fmla="*/ 1327295 w 2723060"/>
                <a:gd name="connsiteY8" fmla="*/ 1593882 h 3624123"/>
                <a:gd name="connsiteX9" fmla="*/ 2101069 w 2723060"/>
                <a:gd name="connsiteY9" fmla="*/ 1442099 h 3624123"/>
                <a:gd name="connsiteX10" fmla="*/ 1476944 w 2723060"/>
                <a:gd name="connsiteY10" fmla="*/ 971501 h 3624123"/>
                <a:gd name="connsiteX11" fmla="*/ 1451461 w 2723060"/>
                <a:gd name="connsiteY11" fmla="*/ 966969 h 3624123"/>
                <a:gd name="connsiteX12" fmla="*/ 1344584 w 2723060"/>
                <a:gd name="connsiteY12" fmla="*/ 0 h 3624123"/>
                <a:gd name="connsiteX13" fmla="*/ 1671487 w 2723060"/>
                <a:gd name="connsiteY13" fmla="*/ 81203 h 3624123"/>
                <a:gd name="connsiteX14" fmla="*/ 1542443 w 2723060"/>
                <a:gd name="connsiteY14" fmla="*/ 600696 h 3624123"/>
                <a:gd name="connsiteX15" fmla="*/ 1773570 w 2723060"/>
                <a:gd name="connsiteY15" fmla="*/ 661967 h 3624123"/>
                <a:gd name="connsiteX16" fmla="*/ 1902732 w 2723060"/>
                <a:gd name="connsiteY16" fmla="*/ 141995 h 3624123"/>
                <a:gd name="connsiteX17" fmla="*/ 2229635 w 2723060"/>
                <a:gd name="connsiteY17" fmla="*/ 223199 h 3624123"/>
                <a:gd name="connsiteX18" fmla="*/ 2097157 w 2723060"/>
                <a:gd name="connsiteY18" fmla="*/ 756519 h 3624123"/>
                <a:gd name="connsiteX19" fmla="*/ 2335072 w 2723060"/>
                <a:gd name="connsiteY19" fmla="*/ 840224 h 3624123"/>
                <a:gd name="connsiteX20" fmla="*/ 2324552 w 2723060"/>
                <a:gd name="connsiteY20" fmla="*/ 1922314 h 3624123"/>
                <a:gd name="connsiteX21" fmla="*/ 1696129 w 2723060"/>
                <a:gd name="connsiteY21" fmla="*/ 3139458 h 3624123"/>
                <a:gd name="connsiteX22" fmla="*/ 1517188 w 2723060"/>
                <a:gd name="connsiteY22" fmla="*/ 3096262 h 3624123"/>
                <a:gd name="connsiteX23" fmla="*/ 1386066 w 2723060"/>
                <a:gd name="connsiteY23" fmla="*/ 3624123 h 3624123"/>
                <a:gd name="connsiteX24" fmla="*/ 1059163 w 2723060"/>
                <a:gd name="connsiteY24" fmla="*/ 3542919 h 3624123"/>
                <a:gd name="connsiteX25" fmla="*/ 1189748 w 2723060"/>
                <a:gd name="connsiteY25" fmla="*/ 3017219 h 3624123"/>
                <a:gd name="connsiteX26" fmla="*/ 956179 w 2723060"/>
                <a:gd name="connsiteY26" fmla="*/ 2960836 h 3624123"/>
                <a:gd name="connsiteX27" fmla="*/ 824545 w 2723060"/>
                <a:gd name="connsiteY27" fmla="*/ 3490760 h 3624123"/>
                <a:gd name="connsiteX28" fmla="*/ 497641 w 2723060"/>
                <a:gd name="connsiteY28" fmla="*/ 3409556 h 3624123"/>
                <a:gd name="connsiteX29" fmla="*/ 628739 w 2723060"/>
                <a:gd name="connsiteY29" fmla="*/ 2881793 h 3624123"/>
                <a:gd name="connsiteX30" fmla="*/ 0 w 2723060"/>
                <a:gd name="connsiteY30" fmla="*/ 2730017 h 3624123"/>
                <a:gd name="connsiteX31" fmla="*/ 156593 w 2723060"/>
                <a:gd name="connsiteY31" fmla="*/ 2363814 h 3624123"/>
                <a:gd name="connsiteX32" fmla="*/ 371795 w 2723060"/>
                <a:gd name="connsiteY32" fmla="*/ 2423080 h 3624123"/>
                <a:gd name="connsiteX33" fmla="*/ 531510 w 2723060"/>
                <a:gd name="connsiteY33" fmla="*/ 2341701 h 3624123"/>
                <a:gd name="connsiteX34" fmla="*/ 874781 w 2723060"/>
                <a:gd name="connsiteY34" fmla="*/ 939029 h 3624123"/>
                <a:gd name="connsiteX35" fmla="*/ 772687 w 2723060"/>
                <a:gd name="connsiteY35" fmla="*/ 774709 h 3624123"/>
                <a:gd name="connsiteX36" fmla="*/ 502494 w 2723060"/>
                <a:gd name="connsiteY36" fmla="*/ 705662 h 3624123"/>
                <a:gd name="connsiteX37" fmla="*/ 579104 w 2723060"/>
                <a:gd name="connsiteY37" fmla="*/ 367817 h 3624123"/>
                <a:gd name="connsiteX38" fmla="*/ 1021286 w 2723060"/>
                <a:gd name="connsiteY38" fmla="*/ 475515 h 3624123"/>
                <a:gd name="connsiteX39" fmla="*/ 1215103 w 2723060"/>
                <a:gd name="connsiteY39" fmla="*/ 521254 h 3624123"/>
                <a:gd name="connsiteX40" fmla="*/ 1344584 w 2723060"/>
                <a:gd name="connsiteY40" fmla="*/ 0 h 36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23060" h="3624123">
                  <a:moveTo>
                    <a:pt x="1218382" y="1905279"/>
                  </a:moveTo>
                  <a:lnTo>
                    <a:pt x="1051614" y="2576639"/>
                  </a:lnTo>
                  <a:lnTo>
                    <a:pt x="1081311" y="2585169"/>
                  </a:lnTo>
                  <a:cubicBezTo>
                    <a:pt x="1298969" y="2649950"/>
                    <a:pt x="1914361" y="2852449"/>
                    <a:pt x="2005664" y="2455670"/>
                  </a:cubicBezTo>
                  <a:cubicBezTo>
                    <a:pt x="2108358" y="2083382"/>
                    <a:pt x="1458666" y="1949007"/>
                    <a:pt x="1243900" y="1909857"/>
                  </a:cubicBezTo>
                  <a:lnTo>
                    <a:pt x="1218382" y="1905279"/>
                  </a:lnTo>
                  <a:close/>
                  <a:moveTo>
                    <a:pt x="1451461" y="966969"/>
                  </a:moveTo>
                  <a:lnTo>
                    <a:pt x="1297825" y="1585462"/>
                  </a:lnTo>
                  <a:lnTo>
                    <a:pt x="1327295" y="1593882"/>
                  </a:lnTo>
                  <a:cubicBezTo>
                    <a:pt x="1519222" y="1650575"/>
                    <a:pt x="2016915" y="1812926"/>
                    <a:pt x="2101069" y="1442099"/>
                  </a:cubicBezTo>
                  <a:cubicBezTo>
                    <a:pt x="2177824" y="1109186"/>
                    <a:pt x="1664178" y="1005150"/>
                    <a:pt x="1476944" y="971501"/>
                  </a:cubicBezTo>
                  <a:lnTo>
                    <a:pt x="1451461" y="966969"/>
                  </a:lnTo>
                  <a:close/>
                  <a:moveTo>
                    <a:pt x="1344584" y="0"/>
                  </a:moveTo>
                  <a:lnTo>
                    <a:pt x="1671487" y="81203"/>
                  </a:lnTo>
                  <a:lnTo>
                    <a:pt x="1542443" y="600696"/>
                  </a:lnTo>
                  <a:lnTo>
                    <a:pt x="1773570" y="661967"/>
                  </a:lnTo>
                  <a:lnTo>
                    <a:pt x="1902732" y="141995"/>
                  </a:lnTo>
                  <a:lnTo>
                    <a:pt x="2229635" y="223199"/>
                  </a:lnTo>
                  <a:lnTo>
                    <a:pt x="2097157" y="756519"/>
                  </a:lnTo>
                  <a:cubicBezTo>
                    <a:pt x="2174081" y="779658"/>
                    <a:pt x="2255767" y="812322"/>
                    <a:pt x="2335072" y="840224"/>
                  </a:cubicBezTo>
                  <a:cubicBezTo>
                    <a:pt x="2999363" y="1160478"/>
                    <a:pt x="2684151" y="1877269"/>
                    <a:pt x="2324552" y="1922314"/>
                  </a:cubicBezTo>
                  <a:cubicBezTo>
                    <a:pt x="3020600" y="2255035"/>
                    <a:pt x="2529999" y="3321640"/>
                    <a:pt x="1696129" y="3139458"/>
                  </a:cubicBezTo>
                  <a:lnTo>
                    <a:pt x="1517188" y="3096262"/>
                  </a:lnTo>
                  <a:lnTo>
                    <a:pt x="1386066" y="3624123"/>
                  </a:lnTo>
                  <a:lnTo>
                    <a:pt x="1059163" y="3542919"/>
                  </a:lnTo>
                  <a:lnTo>
                    <a:pt x="1189748" y="3017219"/>
                  </a:lnTo>
                  <a:lnTo>
                    <a:pt x="956179" y="2960836"/>
                  </a:lnTo>
                  <a:lnTo>
                    <a:pt x="824545" y="3490760"/>
                  </a:lnTo>
                  <a:lnTo>
                    <a:pt x="497641" y="3409556"/>
                  </a:lnTo>
                  <a:lnTo>
                    <a:pt x="628739" y="2881793"/>
                  </a:lnTo>
                  <a:lnTo>
                    <a:pt x="0" y="2730017"/>
                  </a:lnTo>
                  <a:lnTo>
                    <a:pt x="156593" y="2363814"/>
                  </a:lnTo>
                  <a:cubicBezTo>
                    <a:pt x="275674" y="2398365"/>
                    <a:pt x="261590" y="2400365"/>
                    <a:pt x="371795" y="2423080"/>
                  </a:cubicBezTo>
                  <a:cubicBezTo>
                    <a:pt x="457460" y="2444548"/>
                    <a:pt x="500452" y="2427767"/>
                    <a:pt x="531510" y="2341701"/>
                  </a:cubicBezTo>
                  <a:cubicBezTo>
                    <a:pt x="598079" y="2089920"/>
                    <a:pt x="822255" y="1188850"/>
                    <a:pt x="874781" y="939029"/>
                  </a:cubicBezTo>
                  <a:cubicBezTo>
                    <a:pt x="885877" y="854924"/>
                    <a:pt x="836708" y="809166"/>
                    <a:pt x="772687" y="774709"/>
                  </a:cubicBezTo>
                  <a:cubicBezTo>
                    <a:pt x="651057" y="727032"/>
                    <a:pt x="597490" y="720787"/>
                    <a:pt x="502494" y="705662"/>
                  </a:cubicBezTo>
                  <a:lnTo>
                    <a:pt x="579104" y="367817"/>
                  </a:lnTo>
                  <a:cubicBezTo>
                    <a:pt x="724942" y="405705"/>
                    <a:pt x="872814" y="440818"/>
                    <a:pt x="1021286" y="475515"/>
                  </a:cubicBezTo>
                  <a:lnTo>
                    <a:pt x="1215103" y="521254"/>
                  </a:lnTo>
                  <a:lnTo>
                    <a:pt x="13445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9EC81D87-A1EF-4EB3-A6CD-B663CE58484B}"/>
              </a:ext>
            </a:extLst>
          </p:cNvPr>
          <p:cNvSpPr/>
          <p:nvPr/>
        </p:nvSpPr>
        <p:spPr>
          <a:xfrm rot="2958608">
            <a:off x="8594759" y="4596742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B304256-EF90-4B0F-B3C5-ACB9737700A9}"/>
              </a:ext>
            </a:extLst>
          </p:cNvPr>
          <p:cNvSpPr/>
          <p:nvPr/>
        </p:nvSpPr>
        <p:spPr>
          <a:xfrm rot="5400000">
            <a:off x="8545076" y="4366405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88B563AC-A871-447A-A22E-692D30580988}"/>
              </a:ext>
            </a:extLst>
          </p:cNvPr>
          <p:cNvSpPr/>
          <p:nvPr/>
        </p:nvSpPr>
        <p:spPr>
          <a:xfrm rot="9900000">
            <a:off x="8831846" y="3751145"/>
            <a:ext cx="129306" cy="2701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639764F8-F7B4-4A37-89D2-27CF178AF079}"/>
              </a:ext>
            </a:extLst>
          </p:cNvPr>
          <p:cNvSpPr/>
          <p:nvPr/>
        </p:nvSpPr>
        <p:spPr>
          <a:xfrm rot="12063492">
            <a:off x="9083086" y="3759917"/>
            <a:ext cx="129306" cy="2701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622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1458</Words>
  <Application>Microsoft Macintosh PowerPoint</Application>
  <PresentationFormat>Widescreen</PresentationFormat>
  <Paragraphs>316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 Unicode MS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Yihui Zhou</cp:lastModifiedBy>
  <cp:revision>133</cp:revision>
  <dcterms:created xsi:type="dcterms:W3CDTF">2018-04-24T17:14:44Z</dcterms:created>
  <dcterms:modified xsi:type="dcterms:W3CDTF">2018-11-26T20:39:26Z</dcterms:modified>
</cp:coreProperties>
</file>